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charts/chart1.xml" ContentType="application/vnd.openxmlformats-officedocument.drawingml.chart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2" r:id="rId1"/>
    <p:sldMasterId id="2147483696" r:id="rId2"/>
    <p:sldMasterId id="2147483708" r:id="rId3"/>
  </p:sldMasterIdLst>
  <p:notesMasterIdLst>
    <p:notesMasterId r:id="rId31"/>
  </p:notesMasterIdLst>
  <p:handoutMasterIdLst>
    <p:handoutMasterId r:id="rId32"/>
  </p:handoutMasterIdLst>
  <p:sldIdLst>
    <p:sldId id="880" r:id="rId4"/>
    <p:sldId id="927" r:id="rId5"/>
    <p:sldId id="928" r:id="rId6"/>
    <p:sldId id="903" r:id="rId7"/>
    <p:sldId id="905" r:id="rId8"/>
    <p:sldId id="936" r:id="rId9"/>
    <p:sldId id="906" r:id="rId10"/>
    <p:sldId id="935" r:id="rId11"/>
    <p:sldId id="907" r:id="rId12"/>
    <p:sldId id="908" r:id="rId13"/>
    <p:sldId id="904" r:id="rId14"/>
    <p:sldId id="911" r:id="rId15"/>
    <p:sldId id="909" r:id="rId16"/>
    <p:sldId id="910" r:id="rId17"/>
    <p:sldId id="913" r:id="rId18"/>
    <p:sldId id="961" r:id="rId19"/>
    <p:sldId id="955" r:id="rId20"/>
    <p:sldId id="912" r:id="rId21"/>
    <p:sldId id="915" r:id="rId22"/>
    <p:sldId id="883" r:id="rId23"/>
    <p:sldId id="959" r:id="rId24"/>
    <p:sldId id="952" r:id="rId25"/>
    <p:sldId id="957" r:id="rId26"/>
    <p:sldId id="953" r:id="rId27"/>
    <p:sldId id="930" r:id="rId28"/>
    <p:sldId id="870" r:id="rId29"/>
    <p:sldId id="929" r:id="rId30"/>
  </p:sldIdLst>
  <p:sldSz cx="10058400" cy="6858000"/>
  <p:notesSz cx="7315200" cy="96012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1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1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1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1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1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B3"/>
    <a:srgbClr val="E0D9B6"/>
    <a:srgbClr val="E68900"/>
    <a:srgbClr val="99FF66"/>
    <a:srgbClr val="66CCFF"/>
    <a:srgbClr val="FF9900"/>
    <a:srgbClr val="33CC33"/>
    <a:srgbClr val="66FF99"/>
    <a:srgbClr val="F8724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623" autoAdjust="0"/>
    <p:restoredTop sz="86429" autoAdjust="0"/>
  </p:normalViewPr>
  <p:slideViewPr>
    <p:cSldViewPr>
      <p:cViewPr>
        <p:scale>
          <a:sx n="100" d="100"/>
          <a:sy n="100" d="100"/>
        </p:scale>
        <p:origin x="1350" y="207"/>
      </p:cViewPr>
      <p:guideLst>
        <p:guide orient="horz" pos="2160"/>
        <p:guide pos="3168"/>
      </p:guideLst>
    </p:cSldViewPr>
  </p:slideViewPr>
  <p:outlineViewPr>
    <p:cViewPr>
      <p:scale>
        <a:sx n="33" d="100"/>
        <a:sy n="33" d="100"/>
      </p:scale>
      <p:origin x="246" y="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 b="0"/>
            </a:pPr>
            <a:r>
              <a:rPr lang="en-US" sz="1500" b="0" dirty="0" err="1"/>
              <a:t>Mehlich</a:t>
            </a:r>
            <a:r>
              <a:rPr lang="en-US" sz="1500" b="0" dirty="0"/>
              <a:t> </a:t>
            </a:r>
            <a:r>
              <a:rPr lang="en-US" sz="1500" b="0" dirty="0" err="1"/>
              <a:t>BpH</a:t>
            </a:r>
            <a:r>
              <a:rPr lang="en-US" sz="1500" b="0" dirty="0"/>
              <a:t> vs Ca(OH)</a:t>
            </a:r>
            <a:r>
              <a:rPr lang="en-US" sz="1500" b="0" baseline="-25000" dirty="0"/>
              <a:t>2</a:t>
            </a:r>
            <a:r>
              <a:rPr lang="en-US" sz="1500" b="0" dirty="0"/>
              <a:t>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913984436156007"/>
          <c:y val="0.13992248062015503"/>
          <c:w val="0.77024612055072061"/>
          <c:h val="0.688714215955563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bg2">
                  <a:lumMod val="60000"/>
                  <a:lumOff val="40000"/>
                </a:schemeClr>
              </a:solidFill>
            </c:spPr>
          </c:marker>
          <c:trendline>
            <c:spPr>
              <a:ln>
                <a:solidFill>
                  <a:srgbClr val="FF99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24027420914490952"/>
                  <c:y val="-3.35619447736767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42360 - 6595(</a:t>
                    </a:r>
                    <a:r>
                      <a:rPr lang="en-US" baseline="0" dirty="0" err="1"/>
                      <a:t>BpH</a:t>
                    </a:r>
                    <a:r>
                      <a:rPr lang="en-US" baseline="0" dirty="0"/>
                      <a:t>) 
R² = 0.882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Sheet9!$AB$47:$AB$72</c:f>
              <c:numCache>
                <c:formatCode>0.00</c:formatCode>
                <c:ptCount val="26"/>
                <c:pt idx="0">
                  <c:v>5.6866666666666674</c:v>
                </c:pt>
                <c:pt idx="1">
                  <c:v>6.25</c:v>
                </c:pt>
                <c:pt idx="2">
                  <c:v>5.78</c:v>
                </c:pt>
                <c:pt idx="3">
                  <c:v>5.64</c:v>
                </c:pt>
                <c:pt idx="4">
                  <c:v>6.2133333333333338</c:v>
                </c:pt>
                <c:pt idx="5">
                  <c:v>5.9533333333333331</c:v>
                </c:pt>
                <c:pt idx="6">
                  <c:v>5.46</c:v>
                </c:pt>
                <c:pt idx="7">
                  <c:v>6.3266666666666653</c:v>
                </c:pt>
                <c:pt idx="8">
                  <c:v>6.09</c:v>
                </c:pt>
                <c:pt idx="9">
                  <c:v>6.31</c:v>
                </c:pt>
                <c:pt idx="10">
                  <c:v>5.8266666666666671</c:v>
                </c:pt>
                <c:pt idx="11">
                  <c:v>5.91</c:v>
                </c:pt>
                <c:pt idx="12">
                  <c:v>5.6233333333333322</c:v>
                </c:pt>
                <c:pt idx="13">
                  <c:v>5.5566666666666675</c:v>
                </c:pt>
                <c:pt idx="14">
                  <c:v>6.17</c:v>
                </c:pt>
                <c:pt idx="15">
                  <c:v>5.8666666666666671</c:v>
                </c:pt>
                <c:pt idx="16">
                  <c:v>6.0566666666666675</c:v>
                </c:pt>
                <c:pt idx="17">
                  <c:v>6.163333333333334</c:v>
                </c:pt>
                <c:pt idx="18">
                  <c:v>6.13</c:v>
                </c:pt>
                <c:pt idx="19">
                  <c:v>6.1766666666666659</c:v>
                </c:pt>
                <c:pt idx="20">
                  <c:v>6.36</c:v>
                </c:pt>
                <c:pt idx="21">
                  <c:v>5.8966666666666656</c:v>
                </c:pt>
                <c:pt idx="22">
                  <c:v>6.2333333333333334</c:v>
                </c:pt>
                <c:pt idx="23">
                  <c:v>6.1133333333333333</c:v>
                </c:pt>
                <c:pt idx="24">
                  <c:v>5.9366666666666674</c:v>
                </c:pt>
                <c:pt idx="25">
                  <c:v>5.83</c:v>
                </c:pt>
              </c:numCache>
            </c:numRef>
          </c:xVal>
          <c:yVal>
            <c:numRef>
              <c:f>Sheet9!$AI$47:$AI$72</c:f>
              <c:numCache>
                <c:formatCode>General</c:formatCode>
                <c:ptCount val="26"/>
                <c:pt idx="0">
                  <c:v>3822</c:v>
                </c:pt>
                <c:pt idx="1">
                  <c:v>624</c:v>
                </c:pt>
                <c:pt idx="2">
                  <c:v>3406</c:v>
                </c:pt>
                <c:pt idx="3">
                  <c:v>5642</c:v>
                </c:pt>
                <c:pt idx="4">
                  <c:v>1274</c:v>
                </c:pt>
                <c:pt idx="5">
                  <c:v>2522</c:v>
                </c:pt>
                <c:pt idx="6">
                  <c:v>5616</c:v>
                </c:pt>
                <c:pt idx="7">
                  <c:v>962</c:v>
                </c:pt>
                <c:pt idx="8">
                  <c:v>2626</c:v>
                </c:pt>
                <c:pt idx="9">
                  <c:v>1456</c:v>
                </c:pt>
                <c:pt idx="10">
                  <c:v>5174</c:v>
                </c:pt>
                <c:pt idx="11">
                  <c:v>4030</c:v>
                </c:pt>
                <c:pt idx="12">
                  <c:v>5330</c:v>
                </c:pt>
                <c:pt idx="13">
                  <c:v>6942</c:v>
                </c:pt>
                <c:pt idx="14">
                  <c:v>1482</c:v>
                </c:pt>
                <c:pt idx="15">
                  <c:v>2912</c:v>
                </c:pt>
                <c:pt idx="16">
                  <c:v>3172</c:v>
                </c:pt>
                <c:pt idx="17">
                  <c:v>1482</c:v>
                </c:pt>
                <c:pt idx="18">
                  <c:v>1404</c:v>
                </c:pt>
                <c:pt idx="19">
                  <c:v>1352</c:v>
                </c:pt>
                <c:pt idx="20">
                  <c:v>572</c:v>
                </c:pt>
                <c:pt idx="21">
                  <c:v>3432</c:v>
                </c:pt>
                <c:pt idx="22">
                  <c:v>1092</c:v>
                </c:pt>
                <c:pt idx="23">
                  <c:v>1508</c:v>
                </c:pt>
                <c:pt idx="24">
                  <c:v>3458</c:v>
                </c:pt>
                <c:pt idx="25">
                  <c:v>4134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C0D-46DA-B3ED-6B1F56DE3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8701952"/>
        <c:axId val="559327104"/>
      </c:scatterChart>
      <c:valAx>
        <c:axId val="558701952"/>
        <c:scaling>
          <c:orientation val="minMax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300" b="0"/>
                </a:pPr>
                <a:r>
                  <a:rPr lang="en-US" sz="1300" b="0"/>
                  <a:t>Mehlich BpH</a:t>
                </a:r>
              </a:p>
            </c:rich>
          </c:tx>
          <c:layout>
            <c:manualLayout>
              <c:xMode val="edge"/>
              <c:yMode val="edge"/>
              <c:x val="0.45695284799926322"/>
              <c:y val="0.9108418807209222"/>
            </c:manualLayout>
          </c:layout>
          <c:overlay val="0"/>
        </c:title>
        <c:numFmt formatCode="0.00" sourceLinked="1"/>
        <c:majorTickMark val="out"/>
        <c:minorTickMark val="out"/>
        <c:tickLblPos val="nextTo"/>
        <c:crossAx val="559327104"/>
        <c:crosses val="autoZero"/>
        <c:crossBetween val="midCat"/>
      </c:valAx>
      <c:valAx>
        <c:axId val="55932710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  <a:alpha val="2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300" b="0"/>
                </a:pPr>
                <a:r>
                  <a:rPr lang="en-US" sz="1300" b="0" dirty="0"/>
                  <a:t>Lime </a:t>
                </a:r>
                <a:r>
                  <a:rPr lang="en-US" sz="1300" b="0" dirty="0" err="1"/>
                  <a:t>lbs</a:t>
                </a:r>
                <a:r>
                  <a:rPr lang="en-US" sz="1300" b="0" dirty="0"/>
                  <a:t> ac </a:t>
                </a:r>
                <a:r>
                  <a:rPr lang="en-US" sz="1300" b="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1.1795008674763111E-2"/>
              <c:y val="0.30330183727034127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55870195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84772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283325" y="0"/>
            <a:ext cx="10318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7513"/>
            <a:ext cx="7747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918325" y="9307513"/>
            <a:ext cx="39687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F5EC058-689F-4BC3-84A8-8118ECDD3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78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7588" y="720725"/>
            <a:ext cx="528002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fld id="{1CDE08BF-9F23-4F12-BBCC-FD02D6CE8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6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north America </a:t>
            </a:r>
            <a:r>
              <a:rPr lang="en-US" dirty="0" err="1"/>
              <a:t>ther</a:t>
            </a:r>
            <a:r>
              <a:rPr lang="en-US" dirty="0"/>
              <a:t> are primarily 7 method for measuring soil pH dependent </a:t>
            </a:r>
            <a:r>
              <a:rPr lang="en-US" dirty="0" err="1"/>
              <a:t>othn</a:t>
            </a:r>
            <a:r>
              <a:rPr lang="en-US" dirty="0"/>
              <a:t> the soil water ratio and the use of salt solutions.</a:t>
            </a:r>
          </a:p>
          <a:p>
            <a:endParaRPr lang="en-US" dirty="0"/>
          </a:p>
          <a:p>
            <a:r>
              <a:rPr lang="en-US" dirty="0" err="1"/>
              <a:t>Metherods</a:t>
            </a:r>
            <a:r>
              <a:rPr lang="en-US" baseline="0" dirty="0"/>
              <a:t> are regionally specific.  pH salt methods </a:t>
            </a:r>
            <a:r>
              <a:rPr lang="en-US" baseline="0" dirty="0" err="1"/>
              <a:t>hage</a:t>
            </a:r>
            <a:r>
              <a:rPr lang="en-US" baseline="0" dirty="0"/>
              <a:t> increased in recent decades as the have proven to be more </a:t>
            </a:r>
            <a:r>
              <a:rPr lang="en-US" baseline="0" dirty="0" err="1"/>
              <a:t>preecsioe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Meauremetn</a:t>
            </a:r>
            <a:r>
              <a:rPr lang="en-US" baseline="0" dirty="0"/>
              <a:t> </a:t>
            </a:r>
            <a:r>
              <a:rPr lang="en-US" baseline="0" dirty="0" err="1"/>
              <a:t>uncertianty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0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Therir</a:t>
            </a:r>
            <a:r>
              <a:rPr lang="en-US" dirty="0"/>
              <a:t> are nine </a:t>
            </a:r>
            <a:r>
              <a:rPr lang="en-US" dirty="0" err="1"/>
              <a:t>soiul</a:t>
            </a:r>
            <a:r>
              <a:rPr lang="en-US" dirty="0"/>
              <a:t> </a:t>
            </a:r>
            <a:r>
              <a:rPr lang="en-US" dirty="0" err="1"/>
              <a:t>BpH</a:t>
            </a:r>
            <a:r>
              <a:rPr lang="en-US" dirty="0"/>
              <a:t> being across the US and their d</a:t>
            </a:r>
            <a:r>
              <a:rPr lang="en-US" baseline="0" dirty="0"/>
              <a:t>evelopment of </a:t>
            </a:r>
            <a:r>
              <a:rPr lang="en-US" baseline="0" dirty="0" err="1"/>
              <a:t>BpH</a:t>
            </a:r>
            <a:r>
              <a:rPr lang="en-US" baseline="0" dirty="0"/>
              <a:t> methods over the past 70 years are based regional research.</a:t>
            </a:r>
          </a:p>
          <a:p>
            <a:r>
              <a:rPr lang="en-US" baseline="0" dirty="0"/>
              <a:t>SMP developed in OH, is used </a:t>
            </a:r>
            <a:r>
              <a:rPr lang="en-US" baseline="0" dirty="0" err="1"/>
              <a:t>domiantely</a:t>
            </a:r>
            <a:r>
              <a:rPr lang="en-US" baseline="0" dirty="0"/>
              <a:t> in the </a:t>
            </a:r>
            <a:r>
              <a:rPr lang="en-US" baseline="0" dirty="0" err="1"/>
              <a:t>Miodwest</a:t>
            </a:r>
            <a:r>
              <a:rPr lang="en-US" baseline="0" dirty="0"/>
              <a:t>.  The Sikora </a:t>
            </a:r>
            <a:r>
              <a:rPr lang="en-US" baseline="0" dirty="0" err="1"/>
              <a:t>develed</a:t>
            </a:r>
            <a:r>
              <a:rPr lang="en-US" baseline="0" dirty="0"/>
              <a:t> by Dr Frank </a:t>
            </a:r>
            <a:r>
              <a:rPr lang="en-US" baseline="0" dirty="0" err="1"/>
              <a:t>Sijora</a:t>
            </a:r>
            <a:r>
              <a:rPr lang="en-US" baseline="0" dirty="0"/>
              <a:t> at </a:t>
            </a:r>
            <a:r>
              <a:rPr lang="en-US" baseline="0" dirty="0" err="1"/>
              <a:t>Univ</a:t>
            </a:r>
            <a:r>
              <a:rPr lang="en-US" baseline="0" dirty="0"/>
              <a:t> KY, mimics the SMP using non hazardous reagents</a:t>
            </a:r>
          </a:p>
          <a:p>
            <a:r>
              <a:rPr lang="en-US" baseline="0" dirty="0"/>
              <a:t>The Adams Evan </a:t>
            </a:r>
            <a:r>
              <a:rPr lang="en-US" baseline="0" dirty="0" err="1"/>
              <a:t>si</a:t>
            </a:r>
            <a:r>
              <a:rPr lang="en-US" baseline="0" dirty="0"/>
              <a:t> </a:t>
            </a:r>
            <a:r>
              <a:rPr lang="en-US" baseline="0" dirty="0" err="1"/>
              <a:t>domintely</a:t>
            </a:r>
            <a:r>
              <a:rPr lang="en-US" baseline="0" dirty="0"/>
              <a:t> used in soils of the southeast, low in CEC.</a:t>
            </a:r>
          </a:p>
          <a:p>
            <a:r>
              <a:rPr lang="en-US" baseline="0" dirty="0"/>
              <a:t>The </a:t>
            </a:r>
            <a:r>
              <a:rPr lang="en-US" baseline="0" dirty="0" err="1"/>
              <a:t>Mehlich</a:t>
            </a:r>
            <a:r>
              <a:rPr lang="en-US" baseline="0" dirty="0"/>
              <a:t> Buffer and its modified was developed at NC State and is based</a:t>
            </a:r>
          </a:p>
          <a:p>
            <a:r>
              <a:rPr lang="en-US" baseline="0" dirty="0"/>
              <a:t>The Sikora 2 is modification </a:t>
            </a:r>
          </a:p>
          <a:p>
            <a:r>
              <a:rPr lang="en-US" baseline="0" dirty="0"/>
              <a:t>And the </a:t>
            </a:r>
            <a:r>
              <a:rPr lang="en-US" baseline="0" dirty="0" err="1"/>
              <a:t>Univ</a:t>
            </a:r>
            <a:r>
              <a:rPr lang="en-US" baseline="0" dirty="0"/>
              <a:t> of </a:t>
            </a:r>
            <a:r>
              <a:rPr lang="en-US" baseline="0" dirty="0" err="1"/>
              <a:t>Gerogia</a:t>
            </a:r>
            <a:r>
              <a:rPr lang="en-US" baseline="0" dirty="0"/>
              <a:t> utilizes a titration of acidity with Ca hydroxide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  <a:r>
              <a:rPr lang="en-US" baseline="0" dirty="0"/>
              <a:t> bullet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2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  <a:r>
              <a:rPr lang="en-US" baseline="0" dirty="0"/>
              <a:t> bullet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2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  <a:r>
              <a:rPr lang="en-US" baseline="0" dirty="0"/>
              <a:t> bullet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2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Lime </a:t>
            </a:r>
            <a:r>
              <a:rPr lang="en-US" dirty="0" err="1"/>
              <a:t>recommendatios</a:t>
            </a:r>
            <a:r>
              <a:rPr lang="en-US" dirty="0"/>
              <a:t> have </a:t>
            </a:r>
            <a:r>
              <a:rPr lang="en-US" dirty="0" err="1"/>
              <a:t>beeen</a:t>
            </a:r>
            <a:r>
              <a:rPr lang="en-US" dirty="0"/>
              <a:t> develop by </a:t>
            </a:r>
            <a:r>
              <a:rPr lang="en-US" dirty="0" err="1"/>
              <a:t>Univ</a:t>
            </a:r>
            <a:r>
              <a:rPr lang="en-US" dirty="0"/>
              <a:t> research around the US.  They may be </a:t>
            </a:r>
            <a:r>
              <a:rPr lang="en-US" dirty="0" err="1"/>
              <a:t>expressd</a:t>
            </a:r>
            <a:r>
              <a:rPr lang="en-US" dirty="0"/>
              <a:t> as a simple</a:t>
            </a:r>
            <a:r>
              <a:rPr lang="en-US" baseline="0" dirty="0"/>
              <a:t> </a:t>
            </a:r>
            <a:r>
              <a:rPr lang="en-US" baseline="0" dirty="0" err="1"/>
              <a:t>talbe</a:t>
            </a:r>
            <a:r>
              <a:rPr lang="en-US" baseline="0" dirty="0"/>
              <a:t> based on </a:t>
            </a:r>
            <a:r>
              <a:rPr lang="en-US" baseline="0" dirty="0" err="1"/>
              <a:t>BpH</a:t>
            </a:r>
            <a:endParaRPr lang="en-US" baseline="0" dirty="0"/>
          </a:p>
          <a:p>
            <a:r>
              <a:rPr lang="en-US" baseline="0" dirty="0"/>
              <a:t>Or as </a:t>
            </a:r>
            <a:r>
              <a:rPr lang="en-US" baseline="0" dirty="0" err="1"/>
              <a:t>algrorthim</a:t>
            </a:r>
            <a:r>
              <a:rPr lang="en-US" baseline="0" dirty="0"/>
              <a:t> / table based on a </a:t>
            </a:r>
            <a:r>
              <a:rPr lang="en-US" baseline="0" dirty="0" err="1"/>
              <a:t>tartget</a:t>
            </a:r>
            <a:r>
              <a:rPr lang="en-US" baseline="0" dirty="0"/>
              <a:t> pH , </a:t>
            </a:r>
            <a:r>
              <a:rPr lang="en-US" baseline="0" dirty="0" err="1"/>
              <a:t>adjustmenst</a:t>
            </a:r>
            <a:r>
              <a:rPr lang="en-US" baseline="0" dirty="0"/>
              <a:t> </a:t>
            </a:r>
            <a:r>
              <a:rPr lang="en-US" baseline="0" dirty="0" err="1"/>
              <a:t>fo</a:t>
            </a:r>
            <a:r>
              <a:rPr lang="en-US" baseline="0" dirty="0"/>
              <a:t> depth, soil type, and </a:t>
            </a:r>
            <a:r>
              <a:rPr lang="en-US" baseline="0" dirty="0" err="1"/>
              <a:t>uetralizing</a:t>
            </a:r>
            <a:r>
              <a:rPr lang="en-US" baseline="0" dirty="0"/>
              <a:t> power.</a:t>
            </a:r>
          </a:p>
          <a:p>
            <a:endParaRPr lang="en-US" baseline="0" dirty="0"/>
          </a:p>
          <a:p>
            <a:r>
              <a:rPr lang="en-US" baseline="0" dirty="0" err="1"/>
              <a:t>Examp</a:t>
            </a:r>
            <a:r>
              <a:rPr lang="en-US" baseline="0" dirty="0"/>
              <a:t>[le for three states using SMP, </a:t>
            </a:r>
            <a:r>
              <a:rPr lang="en-US" baseline="0" dirty="0" err="1"/>
              <a:t>Mehlicha</a:t>
            </a:r>
            <a:r>
              <a:rPr lang="en-US" baseline="0" dirty="0"/>
              <a:t> </a:t>
            </a:r>
            <a:r>
              <a:rPr lang="en-US" baseline="0" dirty="0" err="1"/>
              <a:t>Adamds</a:t>
            </a:r>
            <a:r>
              <a:rPr lang="en-US" baseline="0" dirty="0"/>
              <a:t> Evans buffers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2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</a:t>
            </a:r>
            <a:r>
              <a:rPr lang="en-US" dirty="0" err="1"/>
              <a:t>BpH</a:t>
            </a:r>
            <a:r>
              <a:rPr lang="en-US" baseline="0" dirty="0"/>
              <a:t> methods  </a:t>
            </a:r>
            <a:r>
              <a:rPr lang="en-US" baseline="0" dirty="0" err="1"/>
              <a:t>methods</a:t>
            </a:r>
            <a:r>
              <a:rPr lang="en-US" baseline="0" dirty="0"/>
              <a:t> base on short </a:t>
            </a:r>
            <a:r>
              <a:rPr lang="en-US" baseline="0" dirty="0" err="1"/>
              <a:t>equilibation</a:t>
            </a:r>
            <a:r>
              <a:rPr lang="en-US" baseline="0" dirty="0"/>
              <a:t> of the buffer with the soil</a:t>
            </a:r>
          </a:p>
          <a:p>
            <a:r>
              <a:rPr lang="en-US" baseline="0" dirty="0" err="1"/>
              <a:t>Follwed</a:t>
            </a:r>
            <a:r>
              <a:rPr lang="en-US" baseline="0" dirty="0"/>
              <a:t> by determination of the change in pH using H ISE</a:t>
            </a:r>
          </a:p>
          <a:p>
            <a:r>
              <a:rPr lang="en-US" baseline="0" dirty="0"/>
              <a:t>Adams Evans </a:t>
            </a:r>
          </a:p>
          <a:p>
            <a:r>
              <a:rPr lang="en-US" baseline="0" dirty="0"/>
              <a:t>Buffer ranges and example at right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DE08BF-9F23-4F12-BBCC-FD02D6CE8BB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2598" y="1628775"/>
            <a:ext cx="6653213" cy="750888"/>
          </a:xfrm>
        </p:spPr>
        <p:txBody>
          <a:bodyPr/>
          <a:lstStyle>
            <a:lvl1pPr algn="ctr">
              <a:defRPr sz="28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02598" y="2349500"/>
            <a:ext cx="6653213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507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83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5847" y="688975"/>
            <a:ext cx="2058828" cy="5980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7618" y="688975"/>
            <a:ext cx="6010593" cy="5980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152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428"/>
            <a:ext cx="85496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F9F6D-8C10-487A-98B1-5CD3A8DAAE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CE0BF-231B-4461-96A2-74643E5DFE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6903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C1012-A7D8-4DB2-82D6-EE73CF5CA6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3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3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78598-5B6B-4C78-A8C2-D1F05D0CFC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43349-254B-4894-9C90-EED05595A6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9C4B6-EB92-4BA1-BEC1-FB19401174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E044E-6BCF-42E8-ADD5-7DF9639A13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52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435102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FCDD2-A0E2-4EB8-B942-9321FE243D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142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DBBD2-2D99-4573-B18A-BEB05D74C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2B99B-3CF2-46B2-9A3F-27E000DD9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39"/>
            <a:ext cx="226314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39"/>
            <a:ext cx="662178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367B5-BC6E-458A-B938-7AC3BC9340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24014" y="3860802"/>
            <a:ext cx="7604919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  <a:endParaRPr lang="ru-R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24014" y="4652966"/>
            <a:ext cx="7604919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en-US" noProof="0"/>
              <a:t>Click to edit Master subtitle style</a:t>
            </a:r>
            <a:endParaRPr lang="ru-RU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2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6903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89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6" y="1484313"/>
            <a:ext cx="3440113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1479" y="1484313"/>
            <a:ext cx="3441859" cy="475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928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9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9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1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4917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29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6907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371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2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52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2" y="1435102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066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416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549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469" y="549275"/>
            <a:ext cx="1980248" cy="568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25" y="549275"/>
            <a:ext cx="5773103" cy="568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161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609600"/>
            <a:ext cx="854964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4380" y="1981200"/>
            <a:ext cx="854964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248400"/>
            <a:ext cx="20955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6620" y="6248400"/>
            <a:ext cx="318516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08520" y="6248400"/>
            <a:ext cx="20955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CFECC-1C72-4625-A5FC-4C18D5C1BB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7618" y="1341438"/>
            <a:ext cx="4033838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9093" y="1341438"/>
            <a:ext cx="4035583" cy="532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4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1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05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62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4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52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4" y="1435102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218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34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7138" y="688975"/>
            <a:ext cx="82375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7138" y="1341438"/>
            <a:ext cx="82375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00203"/>
            <a:ext cx="90525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356353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356353"/>
            <a:ext cx="3185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356353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CFECC-1C72-4625-A5FC-4C18D5C1BB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1215" y="549275"/>
            <a:ext cx="76835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484313"/>
            <a:ext cx="7049612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6.jpeg"/><Relationship Id="rId5" Type="http://schemas.openxmlformats.org/officeDocument/2006/relationships/image" Target="../media/image7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" y="-129545"/>
            <a:ext cx="1006602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/>
        </p:nvSpPr>
        <p:spPr bwMode="auto">
          <a:xfrm>
            <a:off x="1466849" y="3021055"/>
            <a:ext cx="7200900" cy="1881188"/>
          </a:xfrm>
          <a:prstGeom prst="rect">
            <a:avLst/>
          </a:prstGeom>
          <a:solidFill>
            <a:schemeClr val="tx1">
              <a:lumMod val="75000"/>
              <a:lumOff val="25000"/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Robert Miller, </a:t>
            </a:r>
          </a:p>
          <a:p>
            <a:pPr lvl="0" algn="ctr" eaLnBrk="1" hangingPunct="1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Former Professor Colorado State University  </a:t>
            </a:r>
          </a:p>
          <a:p>
            <a:pPr lvl="0" algn="ctr" eaLnBrk="1" hangingPunct="1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 Program Technical Director, </a:t>
            </a:r>
          </a:p>
          <a:p>
            <a:pPr lvl="0" algn="ctr" eaLnBrk="1" hangingPunct="1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Windsor, CO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029860" y="6597650"/>
            <a:ext cx="9412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Miller, 2023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22021" y="587261"/>
            <a:ext cx="1847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10" descr="F:\PC-Lian\Qualcomm\Eudora\attach\agsmallcolortyp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" y="5821092"/>
            <a:ext cx="670560" cy="808309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92479" y="685800"/>
            <a:ext cx="8549640" cy="12192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FRST Lime Project</a:t>
            </a: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Update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/>
        </p:nvSpPr>
        <p:spPr bwMode="auto">
          <a:xfrm>
            <a:off x="3516629" y="5638801"/>
            <a:ext cx="3101341" cy="462642"/>
          </a:xfrm>
          <a:prstGeom prst="rect">
            <a:avLst/>
          </a:prstGeom>
          <a:solidFill>
            <a:schemeClr val="tx1">
              <a:lumMod val="75000"/>
              <a:lumOff val="25000"/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23, 2023</a:t>
            </a:r>
          </a:p>
        </p:txBody>
      </p:sp>
    </p:spTree>
    <p:extLst>
      <p:ext uri="{BB962C8B-B14F-4D97-AF65-F5344CB8AC3E}">
        <p14:creationId xmlns:p14="http://schemas.microsoft.com/office/powerpoint/2010/main" val="238997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Lime recommendations by state – Soil 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>
          <a:xfrm>
            <a:off x="405714" y="40018"/>
            <a:ext cx="9229367" cy="6715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7143" y="4033380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median = 4000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31289" y="3442983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mean = 4506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2438400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John Jones, </a:t>
            </a:r>
            <a:r>
              <a:rPr lang="en-US" sz="1400" i="1" dirty="0" err="1"/>
              <a:t>Univ</a:t>
            </a:r>
            <a:r>
              <a:rPr lang="en-US" sz="1400" i="1" dirty="0"/>
              <a:t> WI</a:t>
            </a:r>
          </a:p>
        </p:txBody>
      </p:sp>
      <p:sp>
        <p:nvSpPr>
          <p:cNvPr id="7" name="Down Arrow 6"/>
          <p:cNvSpPr/>
          <p:nvPr/>
        </p:nvSpPr>
        <p:spPr>
          <a:xfrm>
            <a:off x="3805237" y="3442983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020397" y="3442983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479567" y="3442983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872287" y="3883212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8382000" y="44196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467600" y="412045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76662" y="3043237"/>
            <a:ext cx="3324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Mid-Atlantic Region (DE, MD, PA, NJ)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9296400" y="45720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 recommendations by state – Soil 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>
          <a:xfrm>
            <a:off x="152400" y="55227"/>
            <a:ext cx="9541464" cy="6802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3657600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median = 3000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8600" y="2895600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mean = 3343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1244" y="2284511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John Jones, </a:t>
            </a:r>
            <a:r>
              <a:rPr lang="en-US" sz="1400" i="1" dirty="0" err="1"/>
              <a:t>Univ</a:t>
            </a:r>
            <a:r>
              <a:rPr lang="en-US" sz="1400" i="1" dirty="0"/>
              <a:t> WI</a:t>
            </a:r>
          </a:p>
        </p:txBody>
      </p:sp>
      <p:sp>
        <p:nvSpPr>
          <p:cNvPr id="8" name="Down Arrow 7"/>
          <p:cNvSpPr/>
          <p:nvPr/>
        </p:nvSpPr>
        <p:spPr>
          <a:xfrm>
            <a:off x="5891244" y="3507432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743715" y="38100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172200" y="3516206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19600" y="2697360"/>
            <a:ext cx="332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Mid-Atlantic Region (DE, MD, PA, NJ)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057400" y="1903511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110442" y="38100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5562600" y="32004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686800" y="41910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4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Lime recommendations by state – Soil 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7"/>
          <a:stretch/>
        </p:blipFill>
        <p:spPr>
          <a:xfrm>
            <a:off x="76200" y="29112"/>
            <a:ext cx="9905999" cy="682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4775" y="4165015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median = 1950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3960" y="3581846"/>
            <a:ext cx="200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mean = 2114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3274069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John Jones, </a:t>
            </a:r>
            <a:r>
              <a:rPr lang="en-US" sz="1400" i="1" dirty="0" err="1"/>
              <a:t>Univ</a:t>
            </a:r>
            <a:r>
              <a:rPr lang="en-US" sz="1400" i="1" dirty="0"/>
              <a:t> WI</a:t>
            </a:r>
          </a:p>
        </p:txBody>
      </p:sp>
      <p:sp>
        <p:nvSpPr>
          <p:cNvPr id="8" name="Down Arrow 7"/>
          <p:cNvSpPr/>
          <p:nvPr/>
        </p:nvSpPr>
        <p:spPr>
          <a:xfrm>
            <a:off x="5638800" y="3718462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6324600" y="4085174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5981700" y="4099462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06957" y="2814637"/>
            <a:ext cx="3274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Mid-Atlantic Region(DE, MD, PA, NJ)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038600" y="3364556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9753599" y="5410200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948471" y="4109046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629400" y="4109046"/>
            <a:ext cx="228600" cy="381000"/>
          </a:xfrm>
          <a:prstGeom prst="downArrow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>
          <a:xfrm>
            <a:off x="1524000" y="-27227"/>
            <a:ext cx="8458200" cy="6885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276600"/>
            <a:ext cx="127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John Jones, </a:t>
            </a:r>
          </a:p>
          <a:p>
            <a:r>
              <a:rPr lang="en-US" sz="1400" i="1" dirty="0" err="1">
                <a:solidFill>
                  <a:schemeClr val="bg1"/>
                </a:solidFill>
              </a:rPr>
              <a:t>Univ</a:t>
            </a:r>
            <a:r>
              <a:rPr lang="en-US" sz="1400" i="1" dirty="0">
                <a:solidFill>
                  <a:schemeClr val="bg1"/>
                </a:solidFill>
              </a:rPr>
              <a:t> WI</a:t>
            </a:r>
          </a:p>
        </p:txBody>
      </p:sp>
    </p:spTree>
    <p:extLst>
      <p:ext uri="{BB962C8B-B14F-4D97-AF65-F5344CB8AC3E}">
        <p14:creationId xmlns:p14="http://schemas.microsoft.com/office/powerpoint/2010/main" val="933268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8134"/>
            <a:ext cx="8488680" cy="4525963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Mid-Atlantic lime recommendations were generally consistent for the loamy sand texture soil (SRS-2113).  pH 4.05, ranging 2500 - 4000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 ECCE, with a median of 4000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/ac.</a:t>
            </a:r>
          </a:p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Liming recommendations for the silt loam (SRS-1903). pH 5.36 indicated a majority of Mid-Atlantic recommendations were 2200 - 3000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 ECCE, with one of 4800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/ac.</a:t>
            </a:r>
          </a:p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should be noted LGU lime recommendations from the survey were developed on soils within each state over the past 50 years and based on unique specific state and temporal calibrations.</a:t>
            </a:r>
          </a:p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5720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 Rec survey 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632460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Jones, 2022</a:t>
            </a:r>
          </a:p>
        </p:txBody>
      </p:sp>
      <p:pic>
        <p:nvPicPr>
          <p:cNvPr id="7" name="Picture 2" descr="Agri Lime Landbou Kalk Per Bag 25kg(+-60dm)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16575"/>
            <a:ext cx="1673226" cy="12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78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6100762" cy="390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304800"/>
            <a:ext cx="6454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Lime: </a:t>
            </a:r>
            <a:r>
              <a:rPr lang="en-US" sz="2800" dirty="0" err="1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</a:t>
            </a:r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#2 incubation study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1066800"/>
            <a:ext cx="8991600" cy="168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 120 soils across the US representing major soil physiographic units across the four major soil regions (WERA-102, SERA-6, NEC-67 NECRA-13.  Soils ranging in pH</a:t>
            </a:r>
            <a:r>
              <a:rPr lang="en-US" sz="20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(1:1) H2O 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4.0-6.4, loamy sand to clay loam, CEC, SOM and mineralology.  </a:t>
            </a:r>
            <a:r>
              <a:rPr lang="en-US" sz="2000" b="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progress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2819400"/>
            <a:ext cx="2590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acidity is independent of soil type or location.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4307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79"/>
          <p:cNvSpPr txBox="1">
            <a:spLocks noChangeArrowheads="1"/>
          </p:cNvSpPr>
          <p:nvPr/>
        </p:nvSpPr>
        <p:spPr bwMode="auto">
          <a:xfrm>
            <a:off x="147637" y="309562"/>
            <a:ext cx="369844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400" b="1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4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FRST Lime soils</a:t>
            </a:r>
            <a:endParaRPr lang="en-US" altLang="en-US" sz="3400" b="1" dirty="0">
              <a:solidFill>
                <a:srgbClr val="FFEDB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5715000" cy="496196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1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sp>
        <p:nvSpPr>
          <p:cNvPr id="4" name="Rectangle 3"/>
          <p:cNvSpPr/>
          <p:nvPr/>
        </p:nvSpPr>
        <p:spPr>
          <a:xfrm>
            <a:off x="4191000" y="1295400"/>
            <a:ext cx="2641172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358560" y="1281112"/>
            <a:ext cx="3375239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 soils representing the primary physiographic units of the Mid-Atlantic: Costal Plain, Piedmont, Valley Ridge and Appalachian Plateau.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agronomic soils which ranged in: pH 4.0 – 6.40, SOM content, CEC  and texture. 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036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94764" y="575263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bag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424088"/>
            <a:ext cx="5277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Lime: Incubation study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0538" y="1700179"/>
            <a:ext cx="8153399" cy="461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120 soils across US based on physiographic unit. Meta data to include, depth, GPS, soil map unit, crop and fertilizer history. 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analysis: pH (2 methods),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 methods), M3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analytes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SOM, SOC, CEC, texture, titratable acidity, and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Al. </a:t>
            </a: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 incubation study: 7 rates of lime application, source Ca(OH)</a:t>
            </a:r>
            <a:r>
              <a:rPr lang="en-US" sz="20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equilibration, and assess impact of lime on pH and NO</a:t>
            </a:r>
            <a:r>
              <a:rPr lang="en-US" sz="20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-N.  </a:t>
            </a:r>
          </a:p>
          <a:p>
            <a:pPr marL="80010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study to evaluate alkaline source and time </a:t>
            </a:r>
          </a:p>
          <a:p>
            <a:pPr marL="800100" lvl="1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9344" y="530700"/>
            <a:ext cx="1859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40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progress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sp>
        <p:nvSpPr>
          <p:cNvPr id="3" name="Line 10">
            <a:extLst>
              <a:ext uri="{FF2B5EF4-FFF2-40B4-BE49-F238E27FC236}">
                <a16:creationId xmlns:a16="http://schemas.microsoft.com/office/drawing/2014/main" id="{F84114D6-E61D-9172-D760-7ACFA4E325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43000"/>
            <a:ext cx="9464675" cy="0"/>
          </a:xfrm>
          <a:prstGeom prst="line">
            <a:avLst/>
          </a:prstGeom>
          <a:noFill/>
          <a:ln w="22225">
            <a:solidFill>
              <a:srgbClr val="FFD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276203" y="99160"/>
            <a:ext cx="1676400" cy="1191280"/>
            <a:chOff x="8267753" y="152400"/>
            <a:chExt cx="1626012" cy="1219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753" y="152400"/>
              <a:ext cx="1626012" cy="12192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 rot="21134685">
              <a:off x="9520955" y="435745"/>
              <a:ext cx="230321" cy="50060"/>
            </a:xfrm>
            <a:prstGeom prst="rect">
              <a:avLst/>
            </a:prstGeom>
            <a:solidFill>
              <a:srgbClr val="F2F2F2">
                <a:alpha val="9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556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93924" y="6572250"/>
            <a:ext cx="9412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Miller,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4764" y="575263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bag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304800"/>
            <a:ext cx="6713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Project: Incubation study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1600200"/>
            <a:ext cx="7238999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lime recommendation algorithms based on each of the four primary buffer pH methods (Sikora, Adams Evans, Modified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Mehlich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Sikora-2). Pilot lime incubation study is in progress.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 the potential of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linear regression model for estimating lime recommendation based on routine measured soil parameters: pH cations and SOM.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 lime recommendation algorithms on 12 new soils.  </a:t>
            </a:r>
          </a:p>
        </p:txBody>
      </p:sp>
      <p:sp>
        <p:nvSpPr>
          <p:cNvPr id="2" name="Line 10">
            <a:extLst>
              <a:ext uri="{FF2B5EF4-FFF2-40B4-BE49-F238E27FC236}">
                <a16:creationId xmlns:a16="http://schemas.microsoft.com/office/drawing/2014/main" id="{3E3FD8F0-2776-8729-FBC1-ACD274535E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143000"/>
            <a:ext cx="9464675" cy="0"/>
          </a:xfrm>
          <a:prstGeom prst="line">
            <a:avLst/>
          </a:prstGeom>
          <a:noFill/>
          <a:ln w="22225">
            <a:solidFill>
              <a:srgbClr val="FFD76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075057" y="247615"/>
            <a:ext cx="1752600" cy="1295400"/>
            <a:chOff x="8267753" y="152400"/>
            <a:chExt cx="1626012" cy="1219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753" y="152400"/>
              <a:ext cx="1626012" cy="12192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 rot="21134685">
              <a:off x="9520955" y="435745"/>
              <a:ext cx="230321" cy="50060"/>
            </a:xfrm>
            <a:prstGeom prst="rect">
              <a:avLst/>
            </a:prstGeom>
            <a:solidFill>
              <a:srgbClr val="F2F2F2">
                <a:alpha val="9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0318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94764" y="575263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bag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304800"/>
            <a:ext cx="52742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Project: support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1" y="1447800"/>
            <a:ext cx="6934199" cy="339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FRST project initial support through a USDA grant and is funding lime project soil collections for the initial incubation research.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support will be needed to complete soils analysis, incubation research and data analysis.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will be sought from the fertilizer industry, lime manufacturers and commodity workgroups.</a:t>
            </a:r>
          </a:p>
        </p:txBody>
      </p:sp>
      <p:pic>
        <p:nvPicPr>
          <p:cNvPr id="12" name="Picture 2" descr="Image result for soil fertilizer sprea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06" y="304800"/>
            <a:ext cx="188258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9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1338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tx2"/>
            </a:gs>
            <a:gs pos="100000">
              <a:schemeClr val="tx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5760" y="256814"/>
            <a:ext cx="70519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Soil pH methods, Mid-</a:t>
            </a:r>
            <a:r>
              <a:rPr lang="en-US" sz="3000" dirty="0" err="1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Atlanitc</a:t>
            </a:r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 Region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812" y="1981200"/>
            <a:ext cx="4267200" cy="119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900"/>
              </a:lnSpc>
              <a:spcAft>
                <a:spcPts val="1200"/>
              </a:spcAft>
              <a:buClr>
                <a:srgbClr val="FFD765"/>
              </a:buClr>
              <a:buSzPct val="80000"/>
              <a:buFont typeface="+mj-lt"/>
              <a:buAutoNum type="arabicParenR"/>
              <a:defRPr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pH </a:t>
            </a:r>
            <a:r>
              <a:rPr lang="en-US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(1:1)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</a:t>
            </a:r>
            <a:r>
              <a:rPr lang="en-US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H2O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</a:t>
            </a:r>
          </a:p>
          <a:p>
            <a:pPr marL="457200" indent="-457200">
              <a:lnSpc>
                <a:spcPts val="3900"/>
              </a:lnSpc>
              <a:spcAft>
                <a:spcPts val="1200"/>
              </a:spcAft>
              <a:buClr>
                <a:srgbClr val="FFD765"/>
              </a:buClr>
              <a:buSzPct val="80000"/>
              <a:buFont typeface="+mj-lt"/>
              <a:buAutoNum type="arabicParenR"/>
              <a:defRPr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pH </a:t>
            </a:r>
            <a:r>
              <a:rPr lang="en-US" sz="2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(1:1) 0.01 M CaCl2 </a:t>
            </a: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2125" y="5562600"/>
            <a:ext cx="9316914" cy="5283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500"/>
              </a:spcAft>
            </a:pP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Soil pH by the salt method has increased in recent decades to address low ionic strength soil slurry solutions and improve precision.</a:t>
            </a:r>
          </a:p>
        </p:txBody>
      </p:sp>
      <p:pic>
        <p:nvPicPr>
          <p:cNvPr id="21506" name="Picture 2" descr="Scientist Measuring Acidity Ph Soil Table | Science Stock Imag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48484"/>
            <a:ext cx="1823380" cy="13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324" y="1226744"/>
            <a:ext cx="520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active acidity, ISE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4702239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812" y="3810000"/>
            <a:ext cx="4317207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spcAft>
                <a:spcPts val="400"/>
              </a:spcAft>
              <a:buClr>
                <a:srgbClr val="FFD765"/>
              </a:buClr>
              <a:buSzPct val="80000"/>
              <a:defRPr/>
            </a:pPr>
            <a:r>
              <a:rPr lang="en-US" sz="21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pH (1:1) H</a:t>
            </a:r>
            <a:r>
              <a:rPr lang="en-US" sz="21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2</a:t>
            </a:r>
            <a:r>
              <a:rPr lang="en-US" sz="21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O = pH (1:1)</a:t>
            </a:r>
            <a:r>
              <a:rPr lang="en-US" sz="21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CaCl2 </a:t>
            </a:r>
            <a:r>
              <a:rPr lang="en-US" sz="21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+ 0.4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22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1478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7" name="Picture 45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" y="0"/>
            <a:ext cx="10071241" cy="681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922022" y="53367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pic>
        <p:nvPicPr>
          <p:cNvPr id="14" name="Picture 2" descr="C:\USB Back-UP\2015 Fall\IMG_7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374" y="2057401"/>
            <a:ext cx="1117600" cy="78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5" name="Picture 43" descr="Image result for Soil spectr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86" y="-990600"/>
            <a:ext cx="2076875" cy="6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7946" y="-838200"/>
            <a:ext cx="50292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http://uh.edu/engines/3091-Fraunhofer_lines.svg.png</a:t>
            </a:r>
          </a:p>
        </p:txBody>
      </p:sp>
      <p:pic>
        <p:nvPicPr>
          <p:cNvPr id="18482" name="Picture 50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281" y="-838200"/>
            <a:ext cx="1055006" cy="7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97650"/>
            <a:ext cx="50292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http://upload.evocdn.co.uk/fruitnet/uploads/asset_image/2_1208010_e.jpg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08760" y="1066800"/>
            <a:ext cx="6957060" cy="1447800"/>
          </a:xfrm>
          <a:prstGeom prst="roundRect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67310" y="1128981"/>
            <a:ext cx="616867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 for your time </a:t>
            </a:r>
          </a:p>
          <a:p>
            <a:pPr algn="ctr"/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attention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/>
        </p:nvSpPr>
        <p:spPr bwMode="auto">
          <a:xfrm>
            <a:off x="3352800" y="4343400"/>
            <a:ext cx="3670118" cy="990600"/>
          </a:xfrm>
          <a:prstGeom prst="rect">
            <a:avLst/>
          </a:prstGeom>
          <a:solidFill>
            <a:schemeClr val="tx1">
              <a:lumMod val="75000"/>
              <a:lumOff val="25000"/>
              <a:alpha val="67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E-mail: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Robert.Miller@cts-interlab.com 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Txt: 970-217-2572</a:t>
            </a:r>
          </a:p>
          <a:p>
            <a:pPr algn="ct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82" y="5614307"/>
            <a:ext cx="81724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F:\PC-Lian\Qualcomm\Eudora\attach\agsmallcolortyp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" y="5821092"/>
            <a:ext cx="670560" cy="808309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53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90600" y="1371600"/>
          <a:ext cx="8267701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ID</a:t>
                      </a:r>
                      <a:r>
                        <a:rPr lang="en-US" sz="2000" b="1" baseline="30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 baseline="30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0D9B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Parameter</a:t>
                      </a:r>
                    </a:p>
                  </a:txBody>
                  <a:tcPr anchor="ctr">
                    <a:solidFill>
                      <a:srgbClr val="E0D9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</a:t>
                      </a:r>
                      <a:r>
                        <a:rPr lang="en-US" sz="1900" b="1" baseline="-25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(1:1) 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Sikora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Meh</a:t>
                      </a:r>
                      <a:r>
                        <a:rPr lang="en-US" sz="1900" b="1" baseline="-250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</a:t>
                      </a:r>
                      <a:endParaRPr lang="en-US" sz="1900" b="1" baseline="-25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CEC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cmol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kg</a:t>
                      </a:r>
                      <a:r>
                        <a:rPr lang="en-US" sz="1400" baseline="30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SRS-1706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5.02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SRS-1511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SRS-1609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7.53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6.18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SRS-1215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304800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</a:rPr>
              <a:t>Comparison of soil </a:t>
            </a:r>
            <a:r>
              <a:rPr lang="en-US" sz="2800" dirty="0" err="1">
                <a:solidFill>
                  <a:srgbClr val="FFEDB3"/>
                </a:solidFill>
              </a:rPr>
              <a:t>BpH</a:t>
            </a:r>
            <a:r>
              <a:rPr lang="en-US" sz="2800" dirty="0">
                <a:solidFill>
                  <a:srgbClr val="FFEDB3"/>
                </a:solidFill>
              </a:rPr>
              <a:t> methods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6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762000" y="5867400"/>
            <a:ext cx="9144000" cy="28469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00"/>
              </a:spcAft>
            </a:pPr>
            <a:r>
              <a:rPr lang="en-US" sz="1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Selected soils from ALP Program, parameter median values, pH range 5.01-5.06, </a:t>
            </a:r>
            <a:r>
              <a:rPr lang="en-US" sz="1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1.7-5.2 ppm.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0" y="5272087"/>
            <a:ext cx="660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206" y="5272087"/>
            <a:ext cx="660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6784" y="5280540"/>
            <a:ext cx="660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0.40</a:t>
            </a: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878" y="97956"/>
            <a:ext cx="838199" cy="9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90600" y="5272087"/>
            <a:ext cx="254749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 across 4 soils:</a:t>
            </a:r>
          </a:p>
        </p:txBody>
      </p:sp>
    </p:spTree>
    <p:extLst>
      <p:ext uri="{BB962C8B-B14F-4D97-AF65-F5344CB8AC3E}">
        <p14:creationId xmlns:p14="http://schemas.microsoft.com/office/powerpoint/2010/main" val="239707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837" y="381000"/>
            <a:ext cx="4414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</a:rPr>
              <a:t>Soil </a:t>
            </a:r>
            <a:r>
              <a:rPr lang="en-US" sz="2800" dirty="0" err="1">
                <a:solidFill>
                  <a:srgbClr val="FFEDB3"/>
                </a:solidFill>
              </a:rPr>
              <a:t>BpH</a:t>
            </a:r>
            <a:r>
              <a:rPr lang="en-US" sz="2800" dirty="0">
                <a:solidFill>
                  <a:srgbClr val="FFEDB3"/>
                </a:solidFill>
              </a:rPr>
              <a:t> lime calibration</a:t>
            </a: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354302" y="1371600"/>
            <a:ext cx="4419600" cy="43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lime recommendations are based on an assessment soil acid neutralization by CaCO</a:t>
            </a:r>
            <a:r>
              <a:rPr lang="en-US" sz="1800" b="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other base compounds, and development of a lime recommendation.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involves multiple lime rates and a soil incubation. Recommendations are based on: soil depth; lime quality (ECCE or NV); lime fineness and target final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majority of lime calibration data is &gt; 30 years old and based on SMP and Adams Evans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calibrations or regressed  data.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2012" y="5634335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205412" y="1443335"/>
          <a:ext cx="4495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38812" y="5029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1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Source: Miller et al 2005 CDFA Report, California lime Study 25 soils.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881812" y="757535"/>
            <a:ext cx="1383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5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88435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94764" y="575263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bag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304800"/>
            <a:ext cx="552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Lime: Survey summary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1" y="1447800"/>
            <a:ext cx="7772399" cy="341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Note: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 in lime recommendations between LGUs should </a:t>
            </a:r>
            <a:r>
              <a:rPr lang="en-US" sz="2200" b="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evaluated as a single recommendation being correct or incorrect.</a:t>
            </a: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7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should be use to assess differences between </a:t>
            </a:r>
            <a:r>
              <a:rPr lang="en-US" sz="2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methods, specific soils and past research protocols used in the calibration.  </a:t>
            </a:r>
          </a:p>
        </p:txBody>
      </p:sp>
      <p:pic>
        <p:nvPicPr>
          <p:cNvPr id="12" name="Picture 2" descr="Image result for soil fertilizer sprea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06" y="304800"/>
            <a:ext cx="188258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9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4209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92066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remarks</a:t>
            </a: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457200" y="1002874"/>
            <a:ext cx="6934200" cy="473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 soils are extensive in the US, with agriculture utilizing 79 M metric tons of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aglime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2018, valued at $3.3 billion.  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acidity impacts fertility, Al toxicity, CEC and crop productivity.  pH and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used to identify and address soil acidity issues.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lime recommendations vary by university institution,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 method, and past soil calibration incubation research, many instances calibration work is &gt; 40 years old.</a:t>
            </a: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5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FRST Lime project has conducted a survey of lime recs and initiated research to develop new lime rec calibration across the US.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77288" y="152400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Soil bag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6625" y="3124200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 probe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9024" y="4724400"/>
            <a:ext cx="11480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Lime spreader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61871" y="719869"/>
            <a:ext cx="1913967" cy="1295400"/>
            <a:chOff x="8267753" y="152400"/>
            <a:chExt cx="1626012" cy="1219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753" y="152400"/>
              <a:ext cx="1626012" cy="12192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 rot="21134685">
              <a:off x="9520955" y="435745"/>
              <a:ext cx="230321" cy="50060"/>
            </a:xfrm>
            <a:prstGeom prst="rect">
              <a:avLst/>
            </a:prstGeom>
            <a:solidFill>
              <a:srgbClr val="F2F2F2">
                <a:alpha val="9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Scientist Measuring Acidity Ph Soil Table | Science Stock Imag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71" y="2600458"/>
            <a:ext cx="1931383" cy="13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Documents and Settings\Bob\My Documents\My Pictures\Pics 2007\IMG_2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1871" y="44196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6" name="Group 15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7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20317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49496" y="152400"/>
            <a:ext cx="49568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LGU lime recommendations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19" y="762000"/>
            <a:ext cx="4232249" cy="753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2700"/>
              </a:lnSpc>
              <a:buFontTx/>
              <a:buChar char="-"/>
            </a:pPr>
            <a:r>
              <a:rPr lang="en-US" sz="1900" b="0" dirty="0" err="1">
                <a:solidFill>
                  <a:schemeClr val="bg1"/>
                </a:solidFill>
              </a:rPr>
              <a:t>BpH</a:t>
            </a:r>
            <a:r>
              <a:rPr lang="en-US" sz="1900" b="0" dirty="0">
                <a:solidFill>
                  <a:schemeClr val="bg1"/>
                </a:solidFill>
              </a:rPr>
              <a:t> lime recommendation table</a:t>
            </a:r>
          </a:p>
          <a:p>
            <a:pPr marL="342900" indent="-342900">
              <a:lnSpc>
                <a:spcPts val="2700"/>
              </a:lnSpc>
              <a:buFontTx/>
              <a:buChar char="-"/>
            </a:pPr>
            <a:r>
              <a:rPr lang="en-US" sz="1900" b="0" dirty="0">
                <a:solidFill>
                  <a:schemeClr val="bg1"/>
                </a:solidFill>
              </a:rPr>
              <a:t>Algorithm base on pH</a:t>
            </a:r>
            <a:r>
              <a:rPr lang="en-US" sz="1900" b="0" baseline="-25000" dirty="0">
                <a:solidFill>
                  <a:schemeClr val="bg1"/>
                </a:solidFill>
              </a:rPr>
              <a:t>H2O</a:t>
            </a:r>
            <a:r>
              <a:rPr lang="en-US" sz="1900" b="0" dirty="0">
                <a:solidFill>
                  <a:schemeClr val="bg1"/>
                </a:solidFill>
              </a:rPr>
              <a:t> and </a:t>
            </a:r>
            <a:r>
              <a:rPr lang="en-US" sz="1900" b="0" dirty="0" err="1">
                <a:solidFill>
                  <a:schemeClr val="bg1"/>
                </a:solidFill>
              </a:rPr>
              <a:t>BpH</a:t>
            </a:r>
            <a:endParaRPr lang="en-US" sz="19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356" y="1515732"/>
            <a:ext cx="4794902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ts val="2500"/>
              </a:lnSpc>
              <a:buSzPct val="75000"/>
              <a:buFont typeface="+mj-lt"/>
              <a:buAutoNum type="romanLcPeriod"/>
            </a:pPr>
            <a:r>
              <a:rPr lang="en-US" sz="1800" b="0" dirty="0">
                <a:solidFill>
                  <a:schemeClr val="bg1"/>
                </a:solidFill>
              </a:rPr>
              <a:t>Target final soil pH</a:t>
            </a:r>
          </a:p>
          <a:p>
            <a:pPr marL="514350" indent="-514350">
              <a:lnSpc>
                <a:spcPts val="2500"/>
              </a:lnSpc>
              <a:buSzPct val="75000"/>
              <a:buFont typeface="+mj-lt"/>
              <a:buAutoNum type="romanLcPeriod"/>
            </a:pPr>
            <a:r>
              <a:rPr lang="en-US" sz="1800" b="0" dirty="0">
                <a:solidFill>
                  <a:schemeClr val="bg1"/>
                </a:solidFill>
              </a:rPr>
              <a:t>Soil depth adjustment: 3”, 6” or  8”</a:t>
            </a:r>
          </a:p>
          <a:p>
            <a:pPr marL="514350" indent="-514350">
              <a:lnSpc>
                <a:spcPts val="2500"/>
              </a:lnSpc>
              <a:buSzPct val="75000"/>
              <a:buFont typeface="+mj-lt"/>
              <a:buAutoNum type="romanLcPeriod"/>
            </a:pPr>
            <a:r>
              <a:rPr lang="en-US" sz="1800" b="0" dirty="0">
                <a:solidFill>
                  <a:schemeClr val="bg1"/>
                </a:solidFill>
              </a:rPr>
              <a:t>Adjustment for mineral vs organic soils</a:t>
            </a:r>
          </a:p>
          <a:p>
            <a:pPr marL="514350" indent="-514350">
              <a:lnSpc>
                <a:spcPts val="2500"/>
              </a:lnSpc>
              <a:buSzPct val="75000"/>
              <a:buFont typeface="+mj-lt"/>
              <a:buAutoNum type="romanLcPeriod"/>
            </a:pPr>
            <a:r>
              <a:rPr lang="en-US" sz="1800" b="0" dirty="0">
                <a:solidFill>
                  <a:schemeClr val="bg1"/>
                </a:solidFill>
              </a:rPr>
              <a:t>Lime neutralizing value (NV) adjustment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11" y="4412993"/>
            <a:ext cx="623519" cy="17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04805" y="6129416"/>
            <a:ext cx="2895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pH 6.5 (0-8”), Lime Rate tons per acre 67% ECCE.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9011" y="4070261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University of Delaware</a:t>
            </a: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5" y="3581952"/>
            <a:ext cx="2712149" cy="254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83019" y="6127909"/>
            <a:ext cx="2895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 Sheet 48, Lime rate tons per acre 100% ECCE.</a:t>
            </a: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85945"/>
            <a:ext cx="2712149" cy="39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30" y="4412993"/>
            <a:ext cx="3643681" cy="17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08" y="3982020"/>
            <a:ext cx="4265003" cy="4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09" y="747356"/>
            <a:ext cx="2988961" cy="28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Logo guidelines | The Virginia Tech Brand | Virginia Tech"/>
          <p:cNvSpPr>
            <a:spLocks noChangeAspect="1" noChangeArrowheads="1"/>
          </p:cNvSpPr>
          <p:nvPr/>
        </p:nvSpPr>
        <p:spPr bwMode="auto">
          <a:xfrm>
            <a:off x="155575" y="-563563"/>
            <a:ext cx="38957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Logo guidelines | The Virginia Tech Brand | Virginia Tech"/>
          <p:cNvSpPr>
            <a:spLocks noChangeAspect="1" noChangeArrowheads="1"/>
          </p:cNvSpPr>
          <p:nvPr/>
        </p:nvSpPr>
        <p:spPr bwMode="auto">
          <a:xfrm>
            <a:off x="307975" y="-411163"/>
            <a:ext cx="38957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09" y="375060"/>
            <a:ext cx="1414462" cy="37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71171" y="375060"/>
            <a:ext cx="1574499" cy="372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16584" y="3624673"/>
            <a:ext cx="2895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Mehlich</a:t>
            </a:r>
            <a:r>
              <a:rPr lang="en-US" sz="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Buffer, Lime Rate tons per acre 100% ECCE.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30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27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83503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313849" y="1546245"/>
          <a:ext cx="5460731" cy="1630109"/>
        </p:xfrm>
        <a:graphic>
          <a:graphicData uri="http://schemas.openxmlformats.org/drawingml/2006/table">
            <a:tbl>
              <a:tblPr/>
              <a:tblGrid>
                <a:gridCol w="1966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122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8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ID </a:t>
                      </a:r>
                      <a:r>
                        <a:rPr lang="en-US" sz="1800" b="1" kern="14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b="1" kern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7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SRS-2001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SRS-2006</a:t>
                      </a:r>
                      <a:endParaRPr lang="en-US" sz="1700" b="1" kern="1400" baseline="-25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SRS-2003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3300">
                        <a:alpha val="9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4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 </a:t>
                      </a:r>
                      <a:r>
                        <a:rPr lang="en-US" sz="1600" b="0" kern="1400" baseline="-25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 H2O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5.19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5.48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6.01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Sikora </a:t>
                      </a:r>
                      <a:r>
                        <a:rPr lang="en-US" sz="1600" b="0" kern="1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BpH</a:t>
                      </a:r>
                      <a:endParaRPr lang="en-US" sz="1600" b="0" kern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6.65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6.85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5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AE </a:t>
                      </a:r>
                      <a:r>
                        <a:rPr lang="en-US" sz="1600" b="0" kern="1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BpH</a:t>
                      </a:r>
                      <a:endParaRPr lang="en-US" sz="1600" b="0" kern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9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7.45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99381" y="3844563"/>
          <a:ext cx="5475199" cy="1147383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232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Tri-State (OH-MI-IN)</a:t>
                      </a:r>
                      <a:endParaRPr lang="en-US" sz="1600" b="0" kern="1400" baseline="-25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07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Clemson </a:t>
                      </a:r>
                      <a:r>
                        <a:rPr lang="en-US" sz="1600" b="0" kern="1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</a:t>
                      </a:r>
                      <a:endParaRPr lang="en-US" sz="1600" b="0" kern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61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kern="1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</a:t>
                      </a:r>
                      <a:r>
                        <a:rPr lang="en-US" sz="1600" b="0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Delaware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349719"/>
            <a:ext cx="6734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Comparison of lime recommendations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267200" y="5105400"/>
            <a:ext cx="5891032" cy="57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en-US" sz="1250" b="0" baseline="30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en-US" sz="1250" b="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Soil data source ALP program 2020, population median values. </a:t>
            </a:r>
          </a:p>
          <a:p>
            <a:pPr>
              <a:lnSpc>
                <a:spcPts val="2000"/>
              </a:lnSpc>
            </a:pPr>
            <a:r>
              <a:rPr lang="en-US" altLang="en-US" sz="1250" b="0" baseline="30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1250" b="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Recommendations based on a 3” depth, target pH of 6.5, and 100% ECCE. </a:t>
            </a:r>
          </a:p>
        </p:txBody>
      </p:sp>
      <p:pic>
        <p:nvPicPr>
          <p:cNvPr id="7" name="Picture 2" descr="Image result for soil fertilizer sprea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76200"/>
            <a:ext cx="1468982" cy="10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0581" y="3524523"/>
            <a:ext cx="3494000" cy="307777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</a:rPr>
              <a:t>Calculated lime rate </a:t>
            </a:r>
            <a:r>
              <a:rPr lang="en-US" sz="1400" b="0" dirty="0" err="1">
                <a:solidFill>
                  <a:schemeClr val="bg1"/>
                </a:solidFill>
              </a:rPr>
              <a:t>lbs</a:t>
            </a:r>
            <a:r>
              <a:rPr lang="en-US" sz="1400" b="0" dirty="0">
                <a:solidFill>
                  <a:schemeClr val="bg1"/>
                </a:solidFill>
              </a:rPr>
              <a:t>/ac </a:t>
            </a:r>
            <a:r>
              <a:rPr lang="en-US" sz="1400" b="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304800" y="1524000"/>
            <a:ext cx="3810000" cy="318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lime recommendations were evaluated on three soils from the Agricultural Laboratory Proficiency (ALP) program for three LGUs.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 rates vary, by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LGU and calibration research.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r>
              <a:rPr lang="en-US" sz="1900" b="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lime rates be standardized?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ct val="100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21002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6992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</a:rPr>
              <a:t>Soil </a:t>
            </a:r>
            <a:r>
              <a:rPr lang="en-US" sz="2800" dirty="0" err="1">
                <a:solidFill>
                  <a:srgbClr val="FFEDB3"/>
                </a:solidFill>
              </a:rPr>
              <a:t>BpH</a:t>
            </a:r>
            <a:r>
              <a:rPr lang="en-US" sz="2800" dirty="0">
                <a:solidFill>
                  <a:srgbClr val="FFEDB3"/>
                </a:solidFill>
              </a:rPr>
              <a:t> methods, </a:t>
            </a:r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Mid-Atlantic region</a:t>
            </a:r>
            <a:endParaRPr lang="en-US" sz="2800" dirty="0">
              <a:solidFill>
                <a:srgbClr val="FFEDB3"/>
              </a:solidFill>
            </a:endParaRPr>
          </a:p>
        </p:txBody>
      </p:sp>
      <p:pic>
        <p:nvPicPr>
          <p:cNvPr id="34818" name="Picture 2" descr="AS3010 Robotic pH determines Soil Lime Buffering Capacity - Labf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83" y="76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385354" y="1152523"/>
            <a:ext cx="4720046" cy="45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methods</a:t>
            </a:r>
            <a:r>
              <a:rPr lang="en-US" sz="18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based on soil/buffer equilibration: stirring, settle-hold time, and measurement.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Adam Evans (AE)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originally developed for low CEC soils &lt; 10,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cmol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kg</a:t>
            </a:r>
            <a:r>
              <a:rPr lang="en-US" sz="18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 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dominate in 1:1 clay minerals and low SOM. Whereas, SMP (Sikora) was developed for soils CEC 10 - 25 </a:t>
            </a:r>
            <a:r>
              <a:rPr lang="en-US" sz="1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cmol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kg</a:t>
            </a:r>
            <a:r>
              <a:rPr lang="en-US" sz="18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 </a:t>
            </a:r>
            <a:r>
              <a:rPr lang="en-US" sz="1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dominant in 2:1 soil clay minerals.  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range for AE </a:t>
            </a:r>
            <a:r>
              <a:rPr lang="en-US" sz="1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narrower 7.20 – 7.90 than SMP or Sikora </a:t>
            </a:r>
            <a:r>
              <a:rPr lang="en-US" sz="1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1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Mehlich</a:t>
            </a:r>
            <a:r>
              <a:rPr 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(ME) range 5.1 – 6.6.</a:t>
            </a:r>
          </a:p>
          <a:p>
            <a:pPr>
              <a:lnSpc>
                <a:spcPts val="2300"/>
              </a:lnSpc>
              <a:spcBef>
                <a:spcPts val="0"/>
              </a:spcBef>
              <a:spcAft>
                <a:spcPts val="100"/>
              </a:spcAft>
              <a:defRPr/>
            </a:pPr>
            <a:endParaRPr lang="en-US" sz="1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354" y="5728501"/>
            <a:ext cx="45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Sikora, F. 2014. Soil test Methods for the Southeastern United States. Southern Cooperative Series Bulletin No. 419ISBN# 1­58161­419­5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288070" y="5029200"/>
            <a:ext cx="2353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1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 range of lime rates 0-10 ton/ac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47292" y="1377511"/>
            <a:ext cx="784725" cy="1825727"/>
            <a:chOff x="7152459" y="1388439"/>
            <a:chExt cx="784725" cy="182572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7490396" y="1905000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7550540" y="1798532"/>
              <a:ext cx="381000" cy="140186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90396" y="1388439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solidFill>
                    <a:schemeClr val="bg1"/>
                  </a:solidFill>
                </a:rPr>
                <a:t>AE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7494692" y="2492828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494636" y="2698784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490396" y="2089437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490396" y="2286000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497172" y="2865120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7152459" y="1750433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8.0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162800" y="2718926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7.0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7497172" y="3048000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7550540" y="2012916"/>
              <a:ext cx="381000" cy="771515"/>
            </a:xfrm>
            <a:prstGeom prst="rect">
              <a:avLst/>
            </a:prstGeom>
            <a:gradFill>
              <a:gsLst>
                <a:gs pos="21000">
                  <a:srgbClr val="FFC000"/>
                </a:gs>
                <a:gs pos="0">
                  <a:schemeClr val="bg2">
                    <a:lumMod val="20000"/>
                    <a:lumOff val="80000"/>
                  </a:schemeClr>
                </a:gs>
                <a:gs pos="51000">
                  <a:srgbClr val="C00000"/>
                </a:gs>
                <a:gs pos="100000">
                  <a:srgbClr val="580000"/>
                </a:gs>
              </a:gsLst>
              <a:lin ang="540000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550540" y="2784431"/>
              <a:ext cx="381000" cy="429735"/>
            </a:xfrm>
            <a:prstGeom prst="rect">
              <a:avLst/>
            </a:prstGeom>
            <a:gradFill>
              <a:gsLst>
                <a:gs pos="0">
                  <a:srgbClr val="580000"/>
                </a:gs>
                <a:gs pos="100000">
                  <a:schemeClr val="tx2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581020" y="2100377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tx1">
                      <a:lumMod val="75000"/>
                    </a:schemeClr>
                  </a:solidFill>
                </a:rPr>
                <a:t>1.0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550540" y="2834773"/>
              <a:ext cx="3866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10.0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81020" y="2464632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5.0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274228" y="1377511"/>
            <a:ext cx="1015904" cy="3560031"/>
            <a:chOff x="8274228" y="1377511"/>
            <a:chExt cx="1015904" cy="3560031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8645940" y="2489782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645884" y="2695738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641644" y="2086391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641644" y="2282954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648420" y="2862074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648420" y="3044954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8648420" y="3241517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8641644" y="1901954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8696773" y="1795486"/>
              <a:ext cx="374904" cy="10738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691330" y="1899233"/>
              <a:ext cx="374904" cy="19435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88309" y="1377511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err="1">
                  <a:solidFill>
                    <a:schemeClr val="bg1"/>
                  </a:solidFill>
                </a:rPr>
                <a:t>Mehlich</a:t>
              </a:r>
              <a:endParaRPr lang="en-US" sz="1400" b="0" dirty="0">
                <a:solidFill>
                  <a:schemeClr val="bg1"/>
                </a:solidFill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8629369" y="3842765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655495" y="4413832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630701" y="4801257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8303707" y="1747387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8.0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274559" y="4645154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5.0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314048" y="2715880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7.0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274228" y="3683577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6.0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8655439" y="4619788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651199" y="4010441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8651199" y="4207004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8691330" y="3953726"/>
              <a:ext cx="374904" cy="495653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580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691330" y="4413832"/>
              <a:ext cx="374904" cy="514562"/>
            </a:xfrm>
            <a:prstGeom prst="rect">
              <a:avLst/>
            </a:prstGeom>
            <a:gradFill>
              <a:gsLst>
                <a:gs pos="0">
                  <a:srgbClr val="580000"/>
                </a:gs>
                <a:gs pos="88000">
                  <a:schemeClr val="tx2"/>
                </a:gs>
                <a:gs pos="55000">
                  <a:schemeClr val="tx2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8652716" y="3448345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652660" y="3654301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8691661" y="3581401"/>
              <a:ext cx="374904" cy="394021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8724E"/>
                </a:gs>
                <a:gs pos="100000">
                  <a:srgbClr val="C00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693725" y="3326031"/>
              <a:ext cx="374904" cy="255370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8682684" y="3326030"/>
              <a:ext cx="381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704884" y="3386828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tx1">
                      <a:lumMod val="75000"/>
                    </a:schemeClr>
                  </a:solidFill>
                </a:rPr>
                <a:t>1.0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685791" y="4563391"/>
              <a:ext cx="3866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10.0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696773" y="3970514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5.0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86600" y="1368554"/>
            <a:ext cx="1116498" cy="3568988"/>
            <a:chOff x="6036023" y="1363103"/>
            <a:chExt cx="1116498" cy="3568988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6403439" y="1896503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407735" y="2484331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407679" y="2690287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403439" y="2080940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403439" y="2277503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440779" y="1790035"/>
              <a:ext cx="392693" cy="10738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40779" y="1917252"/>
              <a:ext cx="381000" cy="9628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10624" y="1363103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>
                  <a:solidFill>
                    <a:schemeClr val="bg1"/>
                  </a:solidFill>
                </a:rPr>
                <a:t>Sikora </a:t>
              </a:r>
              <a:r>
                <a:rPr lang="en-US" sz="1400" b="0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410215" y="2856623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391164" y="3837314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417290" y="4408381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92496" y="4795806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065502" y="1741936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8.0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36354" y="4639703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5.0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75843" y="2710429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7.0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36023" y="3678126"/>
              <a:ext cx="4171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solidFill>
                    <a:schemeClr val="bg1"/>
                  </a:solidFill>
                </a:rPr>
                <a:t>6.0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417234" y="4614337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412994" y="4004990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12994" y="4201553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458568" y="2856623"/>
              <a:ext cx="3810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6451764" y="3835000"/>
              <a:ext cx="374904" cy="495653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580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449424" y="4317273"/>
              <a:ext cx="374904" cy="611121"/>
            </a:xfrm>
            <a:prstGeom prst="rect">
              <a:avLst/>
            </a:prstGeom>
            <a:gradFill>
              <a:gsLst>
                <a:gs pos="0">
                  <a:srgbClr val="580000"/>
                </a:gs>
                <a:gs pos="100000">
                  <a:schemeClr val="tx2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414511" y="3442894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14455" y="3648850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410215" y="3039503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410215" y="3236066"/>
              <a:ext cx="1524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6450077" y="3354446"/>
              <a:ext cx="374904" cy="495653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8724E"/>
                </a:gs>
                <a:gs pos="100000">
                  <a:srgbClr val="C00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50077" y="2862074"/>
              <a:ext cx="374904" cy="495653"/>
            </a:xfrm>
            <a:prstGeom prst="rect">
              <a:avLst/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6447029" y="2353703"/>
              <a:ext cx="381000" cy="0"/>
            </a:xfrm>
            <a:prstGeom prst="line">
              <a:avLst/>
            </a:prstGeom>
            <a:ln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475831" y="3033407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tx1">
                      <a:lumMod val="75000"/>
                    </a:schemeClr>
                  </a:solidFill>
                </a:rPr>
                <a:t>1.0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474748" y="3735042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5.0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440024" y="4563391"/>
              <a:ext cx="3866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dirty="0">
                  <a:solidFill>
                    <a:schemeClr val="bg1"/>
                  </a:solidFill>
                </a:rPr>
                <a:t>10.0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110" name="Group 109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19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1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7640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tx2"/>
            </a:gs>
            <a:gs pos="100000">
              <a:schemeClr val="tx1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287298"/>
            <a:ext cx="74223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Soil </a:t>
            </a:r>
            <a:r>
              <a:rPr lang="en-US" sz="3000" dirty="0" err="1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BpH</a:t>
            </a:r>
            <a:r>
              <a:rPr lang="en-US" sz="3000" dirty="0">
                <a:solidFill>
                  <a:srgbClr val="FFED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ＭＳ Ｐゴシック" pitchFamily="-65" charset="-128"/>
              </a:rPr>
              <a:t> methods, Mid-Atlantic Region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752600"/>
            <a:ext cx="4267200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3600"/>
              </a:lnSpc>
              <a:spcAft>
                <a:spcPts val="100"/>
              </a:spcAft>
              <a:buClr>
                <a:srgbClr val="FFD765"/>
              </a:buClr>
              <a:buSzPct val="75000"/>
              <a:buFont typeface="+mj-lt"/>
              <a:buAutoNum type="arabicParenR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Adams Evans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BpH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</a:t>
            </a:r>
            <a:r>
              <a:rPr lang="en-US" sz="2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    </a:t>
            </a:r>
            <a:r>
              <a:rPr lang="en-US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(mimic replacement Moore-Sikora)</a:t>
            </a:r>
          </a:p>
          <a:p>
            <a:pPr marL="457200" indent="-457200">
              <a:lnSpc>
                <a:spcPts val="3600"/>
              </a:lnSpc>
              <a:spcAft>
                <a:spcPts val="100"/>
              </a:spcAft>
              <a:buClr>
                <a:srgbClr val="FFD765"/>
              </a:buClr>
              <a:buSzPct val="75000"/>
              <a:buFont typeface="+mj-lt"/>
              <a:buAutoNum type="arabicParenR"/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SMP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BpH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</a:t>
            </a:r>
            <a:r>
              <a:rPr lang="en-US" sz="2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                  </a:t>
            </a:r>
            <a:r>
              <a:rPr lang="en-US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(mimic replacement by Sikora)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  <a:cs typeface="Arial" charset="0"/>
            </a:endParaRPr>
          </a:p>
          <a:p>
            <a:pPr marL="457200" indent="-457200">
              <a:lnSpc>
                <a:spcPts val="3600"/>
              </a:lnSpc>
              <a:spcAft>
                <a:spcPts val="100"/>
              </a:spcAft>
              <a:buClr>
                <a:srgbClr val="FFD765"/>
              </a:buClr>
              <a:buSzPct val="75000"/>
              <a:buFont typeface="+mj-lt"/>
              <a:buAutoNum type="arabicParenR"/>
              <a:defRPr/>
            </a:pP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Mehlich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BpH</a:t>
            </a:r>
            <a:r>
              <a:rPr lang="en-US" sz="2400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mod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  </a:t>
            </a:r>
          </a:p>
        </p:txBody>
      </p:sp>
      <p:pic>
        <p:nvPicPr>
          <p:cNvPr id="23554" name="Picture 2" descr="High throughput automatic pH measurement for your Hamilton liqui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73038"/>
            <a:ext cx="926128" cy="10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13405" y="5029200"/>
            <a:ext cx="8971362" cy="1079783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00"/>
              </a:spcAft>
            </a:pPr>
            <a:r>
              <a:rPr lang="en-US" sz="1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Moore-Sikora </a:t>
            </a:r>
            <a:r>
              <a:rPr lang="en-US" sz="1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 was developed in 2008 mimic Adams Evans to replace hazardous chemical reagents of the method, limited adoption. </a:t>
            </a:r>
          </a:p>
          <a:p>
            <a:pPr>
              <a:lnSpc>
                <a:spcPts val="1500"/>
              </a:lnSpc>
              <a:spcAft>
                <a:spcPts val="100"/>
              </a:spcAft>
            </a:pPr>
            <a:endParaRPr lang="en-US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500"/>
              </a:lnSpc>
              <a:spcAft>
                <a:spcPts val="100"/>
              </a:spcAft>
            </a:pPr>
            <a:r>
              <a:rPr lang="en-US" sz="1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Sikora </a:t>
            </a:r>
            <a:r>
              <a:rPr lang="en-US" sz="1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 was developed in 2002 mimic SMP to replace hazardous chemical reagents of the SMP method, has been widely adopted.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8697" y="1036023"/>
            <a:ext cx="478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reserve acidity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945" y="1733550"/>
            <a:ext cx="4643533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2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52239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98" y="642938"/>
            <a:ext cx="372677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953" y="385406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Project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295399"/>
            <a:ext cx="53959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800" b="0" dirty="0">
                <a:solidFill>
                  <a:schemeClr val="bg1"/>
                </a:solidFill>
              </a:rPr>
              <a:t>The FRST (Fertilizer Recommendation Tool) was initiated in 2016 to develop promote clear and consistent soil testing interpretations of fertilizer recommendations for nutrient management, and act as a catalyst for innovation. </a:t>
            </a:r>
          </a:p>
          <a:p>
            <a:pPr>
              <a:lnSpc>
                <a:spcPts val="2400"/>
              </a:lnSpc>
            </a:pPr>
            <a:endParaRPr lang="en-US" sz="1800" b="0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b="0" dirty="0">
                <a:solidFill>
                  <a:schemeClr val="bg1"/>
                </a:solidFill>
              </a:rPr>
              <a:t>The FRST project team is comprised of university and government researchers across the US. Initially FRST has focused on P and K soil test calibration and recommendations. Additional projects have focused on soil sampling and a SOP for conducting P and K calibration research.</a:t>
            </a:r>
          </a:p>
          <a:p>
            <a:pPr>
              <a:lnSpc>
                <a:spcPts val="2400"/>
              </a:lnSpc>
            </a:pPr>
            <a:endParaRPr lang="en-US" sz="1800" b="0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en-US" sz="1800" b="0" dirty="0">
                <a:solidFill>
                  <a:schemeClr val="bg1"/>
                </a:solidFill>
              </a:rPr>
              <a:t>In January 2022 established the FRST Lime Project.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9400" y="4495800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</a:rPr>
              <a:t>soiltestfrst.org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9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02664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953" y="385406"/>
            <a:ext cx="4984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 Team</a:t>
            </a:r>
          </a:p>
        </p:txBody>
      </p:sp>
      <p:sp>
        <p:nvSpPr>
          <p:cNvPr id="3" name="Rectangle 2"/>
          <p:cNvSpPr/>
          <p:nvPr/>
        </p:nvSpPr>
        <p:spPr>
          <a:xfrm>
            <a:off x="576534" y="1265937"/>
            <a:ext cx="4267200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Brian </a:t>
            </a:r>
            <a:r>
              <a:rPr lang="en-US" sz="1400" b="0" dirty="0" err="1">
                <a:solidFill>
                  <a:schemeClr val="bg1"/>
                </a:solidFill>
              </a:rPr>
              <a:t>Arnall</a:t>
            </a:r>
            <a:r>
              <a:rPr lang="en-US" sz="1400" b="0" dirty="0">
                <a:solidFill>
                  <a:schemeClr val="bg1"/>
                </a:solidFill>
              </a:rPr>
              <a:t>	 	Oklahoma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Steve </a:t>
            </a:r>
            <a:r>
              <a:rPr lang="en-US" sz="1400" b="0" dirty="0" err="1">
                <a:solidFill>
                  <a:schemeClr val="bg1"/>
                </a:solidFill>
              </a:rPr>
              <a:t>Culman</a:t>
            </a:r>
            <a:r>
              <a:rPr lang="en-US" sz="1400" b="0" dirty="0">
                <a:solidFill>
                  <a:schemeClr val="bg1"/>
                </a:solidFill>
              </a:rPr>
              <a:t>	Washington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Luke </a:t>
            </a:r>
            <a:r>
              <a:rPr lang="en-US" sz="1400" b="0" dirty="0" err="1">
                <a:solidFill>
                  <a:srgbClr val="FFEDB3"/>
                </a:solidFill>
              </a:rPr>
              <a:t>Gatiboni</a:t>
            </a:r>
            <a:r>
              <a:rPr lang="en-US" sz="1400" b="0" dirty="0">
                <a:solidFill>
                  <a:srgbClr val="FFEDB3"/>
                </a:solidFill>
              </a:rPr>
              <a:t>	North Carolina St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David Hardy	North </a:t>
            </a:r>
            <a:r>
              <a:rPr lang="en-US" sz="1400" b="0" dirty="0" err="1">
                <a:solidFill>
                  <a:srgbClr val="FFEDB3"/>
                </a:solidFill>
              </a:rPr>
              <a:t>Carlonia</a:t>
            </a:r>
            <a:r>
              <a:rPr lang="en-US" sz="1400" b="0" dirty="0">
                <a:solidFill>
                  <a:srgbClr val="FFEDB3"/>
                </a:solidFill>
              </a:rPr>
              <a:t> Dept of Ag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Joseph Heckman	Rutgers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Sindhu </a:t>
            </a:r>
            <a:r>
              <a:rPr lang="en-US" sz="1400" b="0" dirty="0" err="1">
                <a:solidFill>
                  <a:schemeClr val="bg1"/>
                </a:solidFill>
              </a:rPr>
              <a:t>Jagadamma</a:t>
            </a:r>
            <a:r>
              <a:rPr lang="en-US" sz="1400" b="0" dirty="0">
                <a:solidFill>
                  <a:schemeClr val="bg1"/>
                </a:solidFill>
              </a:rPr>
              <a:t>	University of Tennessee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Clain Jones	Montana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John Jones		University of Wisconsin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Emileigh R Lucas	University of Maryland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Quirine Ketterings	Cornell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Jay </a:t>
            </a:r>
            <a:r>
              <a:rPr lang="en-US" sz="1400" b="0" dirty="0" err="1">
                <a:solidFill>
                  <a:srgbClr val="FFEDB3"/>
                </a:solidFill>
              </a:rPr>
              <a:t>Lessl</a:t>
            </a:r>
            <a:r>
              <a:rPr lang="en-US" sz="1400" b="0" dirty="0">
                <a:solidFill>
                  <a:srgbClr val="FFEDB3"/>
                </a:solidFill>
              </a:rPr>
              <a:t>		University of Georgia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Andrew </a:t>
            </a:r>
            <a:r>
              <a:rPr lang="en-US" sz="1400" b="0" dirty="0" err="1">
                <a:solidFill>
                  <a:schemeClr val="bg1"/>
                </a:solidFill>
              </a:rPr>
              <a:t>Margenot</a:t>
            </a:r>
            <a:r>
              <a:rPr lang="en-US" sz="1400" b="0" dirty="0">
                <a:solidFill>
                  <a:schemeClr val="bg1"/>
                </a:solidFill>
              </a:rPr>
              <a:t>	University of Illinois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Robert Miller	Colorado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Amber Moore	Oregon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Stephanie Murphy	Rutgers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Rao Mylavarapu	University of Florida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Bryan Hopkins	Brigham Young University</a:t>
            </a:r>
          </a:p>
          <a:p>
            <a:pPr>
              <a:lnSpc>
                <a:spcPts val="2000"/>
              </a:lnSpc>
            </a:pPr>
            <a:endParaRPr lang="en-US" sz="1400" b="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1265937"/>
            <a:ext cx="5029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John Spargo	Penn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Nathan Nelson	Kansas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Deanna Osmond 	North Carolina St University</a:t>
            </a:r>
          </a:p>
          <a:p>
            <a:pPr>
              <a:lnSpc>
                <a:spcPts val="2000"/>
              </a:lnSpc>
            </a:pPr>
            <a:r>
              <a:rPr lang="en-US" sz="1400" b="0" dirty="0" err="1">
                <a:solidFill>
                  <a:schemeClr val="bg1"/>
                </a:solidFill>
              </a:rPr>
              <a:t>Rasel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  <a:r>
              <a:rPr lang="en-US" sz="1400" b="0" dirty="0" err="1">
                <a:solidFill>
                  <a:schemeClr val="bg1"/>
                </a:solidFill>
              </a:rPr>
              <a:t>Parvej</a:t>
            </a:r>
            <a:r>
              <a:rPr lang="en-US" sz="1400" b="0" dirty="0">
                <a:solidFill>
                  <a:schemeClr val="bg1"/>
                </a:solidFill>
              </a:rPr>
              <a:t>	Louisiana State University 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Tim </a:t>
            </a:r>
            <a:r>
              <a:rPr lang="en-US" sz="1400" b="0" dirty="0" err="1">
                <a:solidFill>
                  <a:schemeClr val="bg1"/>
                </a:solidFill>
              </a:rPr>
              <a:t>Pilkowski</a:t>
            </a:r>
            <a:r>
              <a:rPr lang="en-US" sz="1400" b="0" dirty="0">
                <a:solidFill>
                  <a:schemeClr val="bg1"/>
                </a:solidFill>
              </a:rPr>
              <a:t>	USDA-NRCS</a:t>
            </a:r>
          </a:p>
          <a:p>
            <a:pPr>
              <a:lnSpc>
                <a:spcPts val="2000"/>
              </a:lnSpc>
            </a:pPr>
            <a:r>
              <a:rPr lang="en-US" sz="1400" b="0" dirty="0" err="1">
                <a:solidFill>
                  <a:schemeClr val="bg1"/>
                </a:solidFill>
              </a:rPr>
              <a:t>Manbir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  <a:r>
              <a:rPr lang="en-US" sz="1400" b="0" dirty="0" err="1">
                <a:solidFill>
                  <a:schemeClr val="bg1"/>
                </a:solidFill>
              </a:rPr>
              <a:t>Rakkar</a:t>
            </a:r>
            <a:r>
              <a:rPr lang="en-US" sz="1400" b="0" dirty="0">
                <a:solidFill>
                  <a:schemeClr val="bg1"/>
                </a:solidFill>
              </a:rPr>
              <a:t>	Montana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Ed Rayburn	West Virginia University</a:t>
            </a:r>
          </a:p>
          <a:p>
            <a:pPr>
              <a:lnSpc>
                <a:spcPts val="2000"/>
              </a:lnSpc>
            </a:pPr>
            <a:r>
              <a:rPr lang="en-US" sz="1400" b="0" dirty="0" err="1">
                <a:solidFill>
                  <a:schemeClr val="bg1"/>
                </a:solidFill>
              </a:rPr>
              <a:t>Dorivar</a:t>
            </a:r>
            <a:r>
              <a:rPr lang="en-US" sz="1400" b="0" dirty="0">
                <a:solidFill>
                  <a:schemeClr val="bg1"/>
                </a:solidFill>
              </a:rPr>
              <a:t> Ruiz Diaz	Kansas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Kurt Schroeder	University of Idaho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Amy Shober	University of Delaware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Frank Sikora	University of Kentucky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Nathan Slaton	University of Arkansas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Jared Spackman	University of Idaho</a:t>
            </a:r>
          </a:p>
          <a:p>
            <a:pPr>
              <a:lnSpc>
                <a:spcPts val="2000"/>
              </a:lnSpc>
            </a:pPr>
            <a:r>
              <a:rPr lang="en-US" sz="1400" b="0" dirty="0" err="1">
                <a:solidFill>
                  <a:schemeClr val="bg1"/>
                </a:solidFill>
              </a:rPr>
              <a:t>Haiying</a:t>
            </a:r>
            <a:r>
              <a:rPr lang="en-US" sz="1400" b="0" dirty="0">
                <a:solidFill>
                  <a:schemeClr val="bg1"/>
                </a:solidFill>
              </a:rPr>
              <a:t> Tao	University of Connecticut</a:t>
            </a:r>
          </a:p>
          <a:p>
            <a:pPr>
              <a:lnSpc>
                <a:spcPts val="2000"/>
              </a:lnSpc>
            </a:pPr>
            <a:r>
              <a:rPr lang="en-US" sz="1400" b="0" dirty="0" err="1">
                <a:solidFill>
                  <a:srgbClr val="FFEDB3"/>
                </a:solidFill>
              </a:rPr>
              <a:t>Gurpal</a:t>
            </a:r>
            <a:r>
              <a:rPr lang="en-US" sz="1400" b="0" dirty="0">
                <a:solidFill>
                  <a:srgbClr val="FFEDB3"/>
                </a:solidFill>
              </a:rPr>
              <a:t> </a:t>
            </a:r>
            <a:r>
              <a:rPr lang="en-US" sz="1400" b="0" dirty="0" err="1">
                <a:solidFill>
                  <a:srgbClr val="FFEDB3"/>
                </a:solidFill>
              </a:rPr>
              <a:t>Toor</a:t>
            </a:r>
            <a:r>
              <a:rPr lang="en-US" sz="1400" b="0" dirty="0">
                <a:solidFill>
                  <a:srgbClr val="FFEDB3"/>
                </a:solidFill>
              </a:rPr>
              <a:t>	University of Maryland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Matt Yost		Utah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chemeClr val="bg1"/>
                </a:solidFill>
              </a:rPr>
              <a:t>Hailin Zhang	Oklahoma State University</a:t>
            </a:r>
          </a:p>
          <a:p>
            <a:pPr>
              <a:lnSpc>
                <a:spcPts val="2000"/>
              </a:lnSpc>
            </a:pPr>
            <a:r>
              <a:rPr lang="en-US" sz="1400" b="0" dirty="0">
                <a:solidFill>
                  <a:srgbClr val="FFEDB3"/>
                </a:solidFill>
              </a:rPr>
              <a:t>Shannon Alford	Clemson University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8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5889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404" y="304800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</a:t>
            </a: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762000" y="1143000"/>
            <a:ext cx="7696200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FRST Lime Project team has monthly meetings with the initial goal establishing a knowledge base line of soil acidity. The project has generated six mini seminars on the measurement of soil pH and Buffer pH, and is developing a national research project to address soil acidity and lime recommendations.  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204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204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204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recordings of Lime project meetings will be uploaded to the FRST project: </a:t>
            </a:r>
            <a:r>
              <a:rPr lang="en-US" sz="2000" b="0" dirty="0">
                <a:solidFill>
                  <a:srgbClr val="99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http://www.soiltestfrst.org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7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8902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9808" y="257501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Project: presentations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0433" y="1072165"/>
            <a:ext cx="16764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overview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6" y="1584388"/>
            <a:ext cx="2455474" cy="160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22" y="1592811"/>
            <a:ext cx="245547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1" y="3891441"/>
            <a:ext cx="2476499" cy="159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22" y="1603301"/>
            <a:ext cx="2528080" cy="156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42822" y="1132986"/>
            <a:ext cx="16764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acidity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1348" y="1096339"/>
            <a:ext cx="22098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pH methods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1282" y="3409624"/>
            <a:ext cx="217367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03" y="3925307"/>
            <a:ext cx="2476499" cy="15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890422" y="3424681"/>
            <a:ext cx="211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 incubation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252825" y="5763105"/>
            <a:ext cx="2699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EDB3"/>
                </a:solidFill>
              </a:rPr>
              <a:t>soiltestfrst.org/lime/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23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F39632E-5A99-7FFF-A916-F86692282F6D}"/>
              </a:ext>
            </a:extLst>
          </p:cNvPr>
          <p:cNvSpPr/>
          <p:nvPr/>
        </p:nvSpPr>
        <p:spPr>
          <a:xfrm>
            <a:off x="6880283" y="3444881"/>
            <a:ext cx="2114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Lime calibration</a:t>
            </a:r>
          </a:p>
        </p:txBody>
      </p:sp>
      <p:pic>
        <p:nvPicPr>
          <p:cNvPr id="4" name="Picture 3" descr="D:\Documents and Settings\Bob\My Documents\My Pictures\Pics 2007\IMG_2570.JPG">
            <a:extLst>
              <a:ext uri="{FF2B5EF4-FFF2-40B4-BE49-F238E27FC236}">
                <a16:creationId xmlns:a16="http://schemas.microsoft.com/office/drawing/2014/main" id="{93F15269-08E5-6991-A366-F941ABF4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9823" y="3974096"/>
            <a:ext cx="2421326" cy="151140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520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5237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 Project objectives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1143000"/>
            <a:ext cx="83058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r>
              <a:rPr lang="en-US" sz="19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current US soil pH and buffer methods and lime recommendations and identify inconsistencies.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endParaRPr lang="en-US" sz="19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r>
              <a:rPr lang="en-US" sz="19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 and plan development unified soil lime recommendation(s) for North America.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endParaRPr lang="en-US" sz="19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r>
              <a:rPr lang="en-US" sz="19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a multi-year research project to assess soil acidity and generate new lime recommendations through lab analysis, incubation studies and field validation.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endParaRPr lang="en-US" sz="19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r>
              <a:rPr lang="en-US" sz="19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grant support through industry, government and commercial interests to generate new soil lime recommendations.</a:t>
            </a: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endParaRPr lang="en-US" sz="19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FFEDB3"/>
              </a:buClr>
              <a:buSzPct val="107000"/>
              <a:buFont typeface="+mj-lt"/>
              <a:buAutoNum type="arabicPeriod"/>
              <a:defRPr/>
            </a:pPr>
            <a:r>
              <a:rPr lang="en-US" sz="19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state-level extension programs to educate agronomists, consultants and practitioners on soil acidity and lime recommendations.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11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8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3EAF5C-DBCF-CD90-A063-7E01126E0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7287"/>
            <a:ext cx="312758" cy="281086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84226F-2BDE-57F7-B0C2-DCE7705B9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1" y="2024669"/>
            <a:ext cx="312758" cy="2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8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100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04800" y="304800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FRST Lime: </a:t>
            </a:r>
            <a:r>
              <a:rPr lang="en-US" sz="2800" dirty="0" err="1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</a:t>
            </a:r>
            <a:r>
              <a:rPr lang="en-US" sz="2800" dirty="0">
                <a:solidFill>
                  <a:srgbClr val="FFE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#1 survey of recommendations</a:t>
            </a:r>
          </a:p>
        </p:txBody>
      </p:sp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533400" y="1295400"/>
            <a:ext cx="3276600" cy="460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 soil pH and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for six proficiency soils was submitted to 32 LGU labs for lime recommendations.  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Soils pH ranged in pH 4.05 – 5.89. Sikora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ranged from 5.90 to 6.90. AE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BpH</a:t>
            </a: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6.98 – 7.59. Soil clay ranged 7 – 31%.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350"/>
              </a:spcAft>
              <a:defRPr/>
            </a:pP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0" dirty="0">
                <a:solidFill>
                  <a:schemeClr val="bg1"/>
                </a:solidFill>
              </a:rPr>
              <a:t>Recommendation base on 0-6“ soil depth, target pH 6.50 and 100% ECCE.</a:t>
            </a:r>
            <a:endPara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45271"/>
              </p:ext>
            </p:extLst>
          </p:nvPr>
        </p:nvGraphicFramePr>
        <p:xfrm>
          <a:off x="4335664" y="1368829"/>
          <a:ext cx="5334000" cy="4003586"/>
        </p:xfrm>
        <a:graphic>
          <a:graphicData uri="http://schemas.openxmlformats.org/drawingml/2006/table">
            <a:tbl>
              <a:tblPr/>
              <a:tblGrid>
                <a:gridCol w="167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57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200" b="1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ALP Soil ID</a:t>
                      </a:r>
                      <a:endParaRPr lang="en-US" sz="2200" b="1" kern="1400" baseline="30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2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</a:t>
                      </a:r>
                      <a:r>
                        <a:rPr lang="en-US" sz="2000" b="1" kern="1400" baseline="-25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 H2O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2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 </a:t>
                      </a:r>
                      <a:r>
                        <a:rPr lang="en-US" sz="2200" b="1" kern="14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BpH</a:t>
                      </a:r>
                      <a:endParaRPr lang="en-US" sz="2200" b="1" kern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200" b="1" kern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CEC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8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endParaRPr lang="en-US" sz="2000" b="0" kern="14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endParaRPr lang="en-US" sz="1400" b="0" kern="14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endParaRPr lang="en-US" sz="1400" b="0" kern="14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1400" b="0" kern="1400" baseline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cmol</a:t>
                      </a:r>
                      <a:r>
                        <a:rPr lang="en-US" sz="14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kg</a:t>
                      </a:r>
                      <a:r>
                        <a:rPr lang="en-US" sz="1400" b="0" kern="1400" baseline="300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9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SRS-2113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4.05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7.52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507">
                <a:tc>
                  <a:txBody>
                    <a:bodyPr/>
                    <a:lstStyle/>
                    <a:p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SRS-2102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4.23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7.28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75">
                <a:tc>
                  <a:txBody>
                    <a:bodyPr/>
                    <a:lstStyle/>
                    <a:p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SRS-1614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4.60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6.98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18.4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43">
                <a:tc>
                  <a:txBody>
                    <a:bodyPr/>
                    <a:lstStyle/>
                    <a:p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SRS-1903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5.36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41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SRS-1604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5.52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7.59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12.3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97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SRS-2115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5.84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7.46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98"/>
                        </a:spcAft>
                      </a:pPr>
                      <a:r>
                        <a:rPr lang="en-US" sz="2000" b="0" kern="1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12.7</a:t>
                      </a:r>
                    </a:p>
                  </a:txBody>
                  <a:tcPr marL="36576" marR="36576" marT="36576" marB="36576" anchor="ctr">
                    <a:lnL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0" y="6334645"/>
            <a:ext cx="10058400" cy="541751"/>
            <a:chOff x="0" y="6334645"/>
            <a:chExt cx="10058400" cy="541751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6334645"/>
              <a:ext cx="10058400" cy="541751"/>
              <a:chOff x="0" y="6229939"/>
              <a:chExt cx="10058400" cy="64763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6264160"/>
                <a:ext cx="10058400" cy="593839"/>
              </a:xfrm>
              <a:prstGeom prst="rect">
                <a:avLst/>
              </a:prstGeom>
              <a:solidFill>
                <a:srgbClr val="6633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8947648" y="6405908"/>
                <a:ext cx="1004955" cy="331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Miller, 2023</a:t>
                </a:r>
              </a:p>
            </p:txBody>
          </p:sp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576534" y="6229939"/>
                <a:ext cx="1197764" cy="647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MASTPAWG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FRST Lime Project </a:t>
                </a:r>
              </a:p>
              <a:p>
                <a:pPr>
                  <a:lnSpc>
                    <a:spcPts val="12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900" b="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February 23, 2023</a:t>
                </a:r>
              </a:p>
            </p:txBody>
          </p:sp>
        </p:grpSp>
        <p:pic>
          <p:nvPicPr>
            <p:cNvPr id="10" name="Picture 10" descr="F:\PC-Lian\Qualcomm\Eudora\attach\agsmallcolortype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93" y="6363268"/>
              <a:ext cx="417008" cy="496747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2B2CB95-1774-6A80-ABD0-BEFF2DAB0D31}"/>
              </a:ext>
            </a:extLst>
          </p:cNvPr>
          <p:cNvSpPr txBox="1"/>
          <p:nvPr/>
        </p:nvSpPr>
        <p:spPr>
          <a:xfrm>
            <a:off x="4267200" y="5489171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John Jones, </a:t>
            </a:r>
            <a:r>
              <a:rPr lang="en-US" sz="1400" i="1" dirty="0" err="1">
                <a:solidFill>
                  <a:schemeClr val="bg1"/>
                </a:solidFill>
              </a:rPr>
              <a:t>Univ</a:t>
            </a:r>
            <a:r>
              <a:rPr lang="en-US" sz="1400" i="1" dirty="0">
                <a:solidFill>
                  <a:schemeClr val="bg1"/>
                </a:solidFill>
              </a:rPr>
              <a:t> WI</a:t>
            </a:r>
          </a:p>
        </p:txBody>
      </p:sp>
    </p:spTree>
    <p:extLst>
      <p:ext uri="{BB962C8B-B14F-4D97-AF65-F5344CB8AC3E}">
        <p14:creationId xmlns:p14="http://schemas.microsoft.com/office/powerpoint/2010/main" val="2889599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plate">
  <a:themeElements>
    <a:clrScheme name="template 12">
      <a:dk1>
        <a:srgbClr val="4D4D4D"/>
      </a:dk1>
      <a:lt1>
        <a:srgbClr val="FFFFFF"/>
      </a:lt1>
      <a:dk2>
        <a:srgbClr val="4D4D4D"/>
      </a:dk2>
      <a:lt2>
        <a:srgbClr val="292929"/>
      </a:lt2>
      <a:accent1>
        <a:srgbClr val="4D4D4D"/>
      </a:accent1>
      <a:accent2>
        <a:srgbClr val="5F5F5F"/>
      </a:accent2>
      <a:accent3>
        <a:srgbClr val="FFFFFF"/>
      </a:accent3>
      <a:accent4>
        <a:srgbClr val="404040"/>
      </a:accent4>
      <a:accent5>
        <a:srgbClr val="B2B2B2"/>
      </a:accent5>
      <a:accent6>
        <a:srgbClr val="555555"/>
      </a:accent6>
      <a:hlink>
        <a:srgbClr val="969696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18191C"/>
        </a:lt2>
        <a:accent1>
          <a:srgbClr val="1F2229"/>
        </a:accent1>
        <a:accent2>
          <a:srgbClr val="3B4A61"/>
        </a:accent2>
        <a:accent3>
          <a:srgbClr val="FFFFFF"/>
        </a:accent3>
        <a:accent4>
          <a:srgbClr val="404040"/>
        </a:accent4>
        <a:accent5>
          <a:srgbClr val="ABABAC"/>
        </a:accent5>
        <a:accent6>
          <a:srgbClr val="354257"/>
        </a:accent6>
        <a:hlink>
          <a:srgbClr val="718CA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303030"/>
        </a:lt2>
        <a:accent1>
          <a:srgbClr val="C6714B"/>
        </a:accent1>
        <a:accent2>
          <a:srgbClr val="7FC3C3"/>
        </a:accent2>
        <a:accent3>
          <a:srgbClr val="FFFFFF"/>
        </a:accent3>
        <a:accent4>
          <a:srgbClr val="404040"/>
        </a:accent4>
        <a:accent5>
          <a:srgbClr val="DFBBB1"/>
        </a:accent5>
        <a:accent6>
          <a:srgbClr val="72B0B0"/>
        </a:accent6>
        <a:hlink>
          <a:srgbClr val="5D5D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4D4D4D"/>
        </a:dk2>
        <a:lt2>
          <a:srgbClr val="292929"/>
        </a:lt2>
        <a:accent1>
          <a:srgbClr val="4D4D4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B2B2B2"/>
        </a:accent5>
        <a:accent6>
          <a:srgbClr val="555555"/>
        </a:accent6>
        <a:hlink>
          <a:srgbClr val="96969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">
  <a:themeElements>
    <a:clrScheme name="">
      <a:dk1>
        <a:srgbClr val="4D4D4D"/>
      </a:dk1>
      <a:lt1>
        <a:srgbClr val="FFFFFF"/>
      </a:lt1>
      <a:dk2>
        <a:srgbClr val="000000"/>
      </a:dk2>
      <a:lt2>
        <a:srgbClr val="858800"/>
      </a:lt2>
      <a:accent1>
        <a:srgbClr val="015219"/>
      </a:accent1>
      <a:accent2>
        <a:srgbClr val="A9C42B"/>
      </a:accent2>
      <a:accent3>
        <a:srgbClr val="FFFFFF"/>
      </a:accent3>
      <a:accent4>
        <a:srgbClr val="404040"/>
      </a:accent4>
      <a:accent5>
        <a:srgbClr val="AAB3AB"/>
      </a:accent5>
      <a:accent6>
        <a:srgbClr val="99B126"/>
      </a:accent6>
      <a:hlink>
        <a:srgbClr val="A1B5DD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A5A5A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33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4">
        <a:dk1>
          <a:srgbClr val="4D4D4D"/>
        </a:dk1>
        <a:lt1>
          <a:srgbClr val="FFFFFF"/>
        </a:lt1>
        <a:dk2>
          <a:srgbClr val="000000"/>
        </a:dk2>
        <a:lt2>
          <a:srgbClr val="506314"/>
        </a:lt2>
        <a:accent1>
          <a:srgbClr val="C0D532"/>
        </a:accent1>
        <a:accent2>
          <a:srgbClr val="7F9D1E"/>
        </a:accent2>
        <a:accent3>
          <a:srgbClr val="FFFFFF"/>
        </a:accent3>
        <a:accent4>
          <a:srgbClr val="404040"/>
        </a:accent4>
        <a:accent5>
          <a:srgbClr val="DCE7AD"/>
        </a:accent5>
        <a:accent6>
          <a:srgbClr val="728E1A"/>
        </a:accent6>
        <a:hlink>
          <a:srgbClr val="8CA82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5">
        <a:dk1>
          <a:srgbClr val="4D4D4D"/>
        </a:dk1>
        <a:lt1>
          <a:srgbClr val="FFFFFF"/>
        </a:lt1>
        <a:dk2>
          <a:srgbClr val="000000"/>
        </a:dk2>
        <a:lt2>
          <a:srgbClr val="197B00"/>
        </a:lt2>
        <a:accent1>
          <a:srgbClr val="407400"/>
        </a:accent1>
        <a:accent2>
          <a:srgbClr val="A1E451"/>
        </a:accent2>
        <a:accent3>
          <a:srgbClr val="FFFFFF"/>
        </a:accent3>
        <a:accent4>
          <a:srgbClr val="404040"/>
        </a:accent4>
        <a:accent5>
          <a:srgbClr val="AFBCAA"/>
        </a:accent5>
        <a:accent6>
          <a:srgbClr val="91CF49"/>
        </a:accent6>
        <a:hlink>
          <a:srgbClr val="339A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6">
        <a:dk1>
          <a:srgbClr val="4D4D4D"/>
        </a:dk1>
        <a:lt1>
          <a:srgbClr val="FFFFFF"/>
        </a:lt1>
        <a:dk2>
          <a:srgbClr val="000000"/>
        </a:dk2>
        <a:lt2>
          <a:srgbClr val="2B7425"/>
        </a:lt2>
        <a:accent1>
          <a:srgbClr val="94D723"/>
        </a:accent1>
        <a:accent2>
          <a:srgbClr val="4D8011"/>
        </a:accent2>
        <a:accent3>
          <a:srgbClr val="FFFFFF"/>
        </a:accent3>
        <a:accent4>
          <a:srgbClr val="404040"/>
        </a:accent4>
        <a:accent5>
          <a:srgbClr val="C8E8AC"/>
        </a:accent5>
        <a:accent6>
          <a:srgbClr val="45730E"/>
        </a:accent6>
        <a:hlink>
          <a:srgbClr val="A3C5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000000"/>
    </a:dk2>
    <a:lt2>
      <a:srgbClr val="858800"/>
    </a:lt2>
    <a:accent1>
      <a:srgbClr val="015219"/>
    </a:accent1>
    <a:accent2>
      <a:srgbClr val="A9C42B"/>
    </a:accent2>
    <a:accent3>
      <a:srgbClr val="FFFFFF"/>
    </a:accent3>
    <a:accent4>
      <a:srgbClr val="404040"/>
    </a:accent4>
    <a:accent5>
      <a:srgbClr val="AAB3AB"/>
    </a:accent5>
    <a:accent6>
      <a:srgbClr val="99B126"/>
    </a:accent6>
    <a:hlink>
      <a:srgbClr val="A1B5DD"/>
    </a:hlink>
    <a:folHlink>
      <a:srgbClr val="EAEAEA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4D4D4D"/>
    </a:dk1>
    <a:lt1>
      <a:srgbClr val="FFFFFF"/>
    </a:lt1>
    <a:dk2>
      <a:srgbClr val="000000"/>
    </a:dk2>
    <a:lt2>
      <a:srgbClr val="858800"/>
    </a:lt2>
    <a:accent1>
      <a:srgbClr val="015219"/>
    </a:accent1>
    <a:accent2>
      <a:srgbClr val="A9C42B"/>
    </a:accent2>
    <a:accent3>
      <a:srgbClr val="FFFFFF"/>
    </a:accent3>
    <a:accent4>
      <a:srgbClr val="404040"/>
    </a:accent4>
    <a:accent5>
      <a:srgbClr val="AAB3AB"/>
    </a:accent5>
    <a:accent6>
      <a:srgbClr val="99B126"/>
    </a:accent6>
    <a:hlink>
      <a:srgbClr val="A1B5DD"/>
    </a:hlink>
    <a:folHlink>
      <a:srgbClr val="EAEAEA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136768</TotalTime>
  <Words>2614</Words>
  <Application>Microsoft Office PowerPoint</Application>
  <PresentationFormat>Custom</PresentationFormat>
  <Paragraphs>445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Wingdings</vt:lpstr>
      <vt:lpstr>Times New Roman</vt:lpstr>
      <vt:lpstr>Calibri</vt:lpstr>
      <vt:lpstr>Arial</vt:lpstr>
      <vt:lpstr>template</vt:lpstr>
      <vt:lpstr>1_Office Theme</vt:lpstr>
      <vt:lpstr>1_template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Lime recommendations by state – Soil a</vt:lpstr>
      <vt:lpstr>Lime recommendations by state – Soil d</vt:lpstr>
      <vt:lpstr>Lime recommendations by state – Soil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Results of the 1997 USGA Proficiency Testing Program</dc:title>
  <dc:creator>Bob Miller</dc:creator>
  <cp:lastModifiedBy>Robert</cp:lastModifiedBy>
  <cp:revision>1537</cp:revision>
  <cp:lastPrinted>2022-01-24T19:43:24Z</cp:lastPrinted>
  <dcterms:created xsi:type="dcterms:W3CDTF">1998-02-01T19:57:00Z</dcterms:created>
  <dcterms:modified xsi:type="dcterms:W3CDTF">2023-02-21T04:00:24Z</dcterms:modified>
</cp:coreProperties>
</file>